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698139-0E09-4825-9D9D-FD36FDC4B06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AFA01403-9E72-4644-8B89-60A58990B6CB}">
      <dgm:prSet/>
      <dgm:spPr/>
      <dgm:t>
        <a:bodyPr/>
        <a:lstStyle/>
        <a:p>
          <a:pPr rtl="0"/>
          <a:r>
            <a:rPr lang="ru-RU" smtClean="0"/>
            <a:t>Қарым-қатынас саласындағы құзыреттілік жоғары кәсіби деңгейдің басты құрамдас бөлігі болып табылады. Бұл тек арнайы коммуникативтік дайындық талап етілетін менеджер, қызмет көрсету саласының қызметкері, педагог немесе әлеуметтік қызметкер сияқты мамандықтарға ғана емес, сонымен қатар мамандықтың барлық басқа түрлеріне де қатысты, өйткені кез келген қызметкер ақпараттық алмасуға да, адамдармен (әріптестер, клиенттер және т.б.) өзара іс-қимыл жасайды.</a:t>
          </a:r>
          <a:endParaRPr lang="ru-RU"/>
        </a:p>
      </dgm:t>
    </dgm:pt>
    <dgm:pt modelId="{14FAF564-6CA9-453C-9C5C-C127539729FB}" type="parTrans" cxnId="{6069BE28-C094-4C57-AB4C-44C60A03AC72}">
      <dgm:prSet/>
      <dgm:spPr/>
      <dgm:t>
        <a:bodyPr/>
        <a:lstStyle/>
        <a:p>
          <a:endParaRPr lang="ru-RU"/>
        </a:p>
      </dgm:t>
    </dgm:pt>
    <dgm:pt modelId="{C1B5E517-FF7B-4ACB-834A-5BDB21358D01}" type="sibTrans" cxnId="{6069BE28-C094-4C57-AB4C-44C60A03AC72}">
      <dgm:prSet/>
      <dgm:spPr/>
      <dgm:t>
        <a:bodyPr/>
        <a:lstStyle/>
        <a:p>
          <a:endParaRPr lang="ru-RU"/>
        </a:p>
      </dgm:t>
    </dgm:pt>
    <dgm:pt modelId="{BE87E0AF-0ADF-4E69-8099-37B36934B212}" type="pres">
      <dgm:prSet presAssocID="{40698139-0E09-4825-9D9D-FD36FDC4B061}" presName="linear" presStyleCnt="0">
        <dgm:presLayoutVars>
          <dgm:animLvl val="lvl"/>
          <dgm:resizeHandles val="exact"/>
        </dgm:presLayoutVars>
      </dgm:prSet>
      <dgm:spPr/>
    </dgm:pt>
    <dgm:pt modelId="{30392BF9-B9FE-401D-B993-15D3103BB959}" type="pres">
      <dgm:prSet presAssocID="{AFA01403-9E72-4644-8B89-60A58990B6CB}" presName="parentText" presStyleLbl="node1" presStyleIdx="0" presStyleCnt="1">
        <dgm:presLayoutVars>
          <dgm:chMax val="0"/>
          <dgm:bulletEnabled val="1"/>
        </dgm:presLayoutVars>
      </dgm:prSet>
      <dgm:spPr/>
    </dgm:pt>
  </dgm:ptLst>
  <dgm:cxnLst>
    <dgm:cxn modelId="{6069BE28-C094-4C57-AB4C-44C60A03AC72}" srcId="{40698139-0E09-4825-9D9D-FD36FDC4B061}" destId="{AFA01403-9E72-4644-8B89-60A58990B6CB}" srcOrd="0" destOrd="0" parTransId="{14FAF564-6CA9-453C-9C5C-C127539729FB}" sibTransId="{C1B5E517-FF7B-4ACB-834A-5BDB21358D01}"/>
    <dgm:cxn modelId="{A4F3FD28-572C-4433-9204-E7036EE3EF0C}" type="presOf" srcId="{40698139-0E09-4825-9D9D-FD36FDC4B061}" destId="{BE87E0AF-0ADF-4E69-8099-37B36934B212}" srcOrd="0" destOrd="0" presId="urn:microsoft.com/office/officeart/2005/8/layout/vList2"/>
    <dgm:cxn modelId="{4006AF46-0570-4C24-BDC8-39E199A936D0}" type="presOf" srcId="{AFA01403-9E72-4644-8B89-60A58990B6CB}" destId="{30392BF9-B9FE-401D-B993-15D3103BB959}" srcOrd="0" destOrd="0" presId="urn:microsoft.com/office/officeart/2005/8/layout/vList2"/>
    <dgm:cxn modelId="{06EEAF6C-5E5B-4F33-9FB8-3DBF8844DAC1}" type="presParOf" srcId="{BE87E0AF-0ADF-4E69-8099-37B36934B212}" destId="{30392BF9-B9FE-401D-B993-15D3103BB95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4D6689-48AE-44C3-B4C4-F2D3201DBF09}"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dgm:pt modelId="{F5178731-9A3E-470D-B208-580E95D63B9D}">
      <dgm:prSet/>
      <dgm:spPr/>
      <dgm:t>
        <a:bodyPr/>
        <a:lstStyle/>
        <a:p>
          <a:pPr rtl="0"/>
          <a:r>
            <a:rPr lang="ru-RU" smtClean="0"/>
            <a:t>Өзін басқа адаммен байланыстыру арқылы қабылдау.</a:t>
          </a:r>
          <a:endParaRPr lang="ru-RU"/>
        </a:p>
      </dgm:t>
    </dgm:pt>
    <dgm:pt modelId="{A874A8AB-32DA-4CE0-9C8D-FBB03D7D09E3}" type="parTrans" cxnId="{80363955-BEDA-4BE5-8D02-69FE3B2291FA}">
      <dgm:prSet/>
      <dgm:spPr/>
      <dgm:t>
        <a:bodyPr/>
        <a:lstStyle/>
        <a:p>
          <a:endParaRPr lang="ru-RU"/>
        </a:p>
      </dgm:t>
    </dgm:pt>
    <dgm:pt modelId="{79FAECC5-51D9-4263-9013-EBBA31636B3A}" type="sibTrans" cxnId="{80363955-BEDA-4BE5-8D02-69FE3B2291FA}">
      <dgm:prSet/>
      <dgm:spPr/>
      <dgm:t>
        <a:bodyPr/>
        <a:lstStyle/>
        <a:p>
          <a:endParaRPr lang="ru-RU"/>
        </a:p>
      </dgm:t>
    </dgm:pt>
    <dgm:pt modelId="{103534FD-0ACB-4852-BB4D-7AF752CD5E86}">
      <dgm:prSet/>
      <dgm:spPr/>
      <dgm:t>
        <a:bodyPr/>
        <a:lstStyle/>
        <a:p>
          <a:pPr rtl="0"/>
          <a:r>
            <a:rPr lang="ru-RU" smtClean="0"/>
            <a:t>Өзін басқа адамдардың қабылдауы арқылы қабылдау.</a:t>
          </a:r>
          <a:endParaRPr lang="ru-RU"/>
        </a:p>
      </dgm:t>
    </dgm:pt>
    <dgm:pt modelId="{DCD0F813-4194-4145-B18A-30BE59D8470A}" type="parTrans" cxnId="{57694FE2-632E-4BB9-9A1D-4E76CC76F9A6}">
      <dgm:prSet/>
      <dgm:spPr/>
      <dgm:t>
        <a:bodyPr/>
        <a:lstStyle/>
        <a:p>
          <a:endParaRPr lang="ru-RU"/>
        </a:p>
      </dgm:t>
    </dgm:pt>
    <dgm:pt modelId="{A5E61661-1323-4574-A22C-348FFC23AB63}" type="sibTrans" cxnId="{57694FE2-632E-4BB9-9A1D-4E76CC76F9A6}">
      <dgm:prSet/>
      <dgm:spPr/>
      <dgm:t>
        <a:bodyPr/>
        <a:lstStyle/>
        <a:p>
          <a:endParaRPr lang="ru-RU"/>
        </a:p>
      </dgm:t>
    </dgm:pt>
    <dgm:pt modelId="{37705039-C33A-4A2A-83CE-4FD67B7831A9}">
      <dgm:prSet/>
      <dgm:spPr/>
      <dgm:t>
        <a:bodyPr/>
        <a:lstStyle/>
        <a:p>
          <a:pPr rtl="0"/>
          <a:r>
            <a:rPr lang="ru-RU" smtClean="0"/>
            <a:t>Өз қызметінің нәтижелері арқылы өзін қабылдау.</a:t>
          </a:r>
          <a:endParaRPr lang="ru-RU"/>
        </a:p>
      </dgm:t>
    </dgm:pt>
    <dgm:pt modelId="{EB1F2E66-19AE-41CD-9A45-C6E032BC86D3}" type="parTrans" cxnId="{57FDDD38-0A4F-4D14-9105-EA99945B6772}">
      <dgm:prSet/>
      <dgm:spPr/>
      <dgm:t>
        <a:bodyPr/>
        <a:lstStyle/>
        <a:p>
          <a:endParaRPr lang="ru-RU"/>
        </a:p>
      </dgm:t>
    </dgm:pt>
    <dgm:pt modelId="{EEFA6F8F-0AE0-4C27-9F25-C02233D1B460}" type="sibTrans" cxnId="{57FDDD38-0A4F-4D14-9105-EA99945B6772}">
      <dgm:prSet/>
      <dgm:spPr/>
      <dgm:t>
        <a:bodyPr/>
        <a:lstStyle/>
        <a:p>
          <a:endParaRPr lang="ru-RU"/>
        </a:p>
      </dgm:t>
    </dgm:pt>
    <dgm:pt modelId="{1050894A-986A-4C71-AFAC-27A111C5B5D4}">
      <dgm:prSet/>
      <dgm:spPr/>
      <dgm:t>
        <a:bodyPr/>
        <a:lstStyle/>
        <a:p>
          <a:pPr rtl="0"/>
          <a:r>
            <a:rPr lang="ru-RU" smtClean="0"/>
            <a:t>Өзіндік сыртқы келбетті қабылдау арқылы өзін қабылдау.</a:t>
          </a:r>
          <a:endParaRPr lang="ru-RU"/>
        </a:p>
      </dgm:t>
    </dgm:pt>
    <dgm:pt modelId="{CBCC6BBA-2DB4-40D1-8291-23566CA4F9E1}" type="parTrans" cxnId="{C5C272BC-449C-4443-B456-CBC5FEC239FF}">
      <dgm:prSet/>
      <dgm:spPr/>
      <dgm:t>
        <a:bodyPr/>
        <a:lstStyle/>
        <a:p>
          <a:endParaRPr lang="ru-RU"/>
        </a:p>
      </dgm:t>
    </dgm:pt>
    <dgm:pt modelId="{500758F9-F89F-4F9C-8A9F-874DA04C3FB6}" type="sibTrans" cxnId="{C5C272BC-449C-4443-B456-CBC5FEC239FF}">
      <dgm:prSet/>
      <dgm:spPr/>
      <dgm:t>
        <a:bodyPr/>
        <a:lstStyle/>
        <a:p>
          <a:endParaRPr lang="ru-RU"/>
        </a:p>
      </dgm:t>
    </dgm:pt>
    <dgm:pt modelId="{AD352723-4778-4CB4-A73B-72A8356225DA}" type="pres">
      <dgm:prSet presAssocID="{654D6689-48AE-44C3-B4C4-F2D3201DBF09}" presName="CompostProcess" presStyleCnt="0">
        <dgm:presLayoutVars>
          <dgm:dir/>
          <dgm:resizeHandles val="exact"/>
        </dgm:presLayoutVars>
      </dgm:prSet>
      <dgm:spPr/>
    </dgm:pt>
    <dgm:pt modelId="{831FD1F9-0363-4200-91A1-6B67E9835444}" type="pres">
      <dgm:prSet presAssocID="{654D6689-48AE-44C3-B4C4-F2D3201DBF09}" presName="arrow" presStyleLbl="bgShp" presStyleIdx="0" presStyleCnt="1"/>
      <dgm:spPr/>
    </dgm:pt>
    <dgm:pt modelId="{E785B12F-EFC4-428D-85F7-114777FA9131}" type="pres">
      <dgm:prSet presAssocID="{654D6689-48AE-44C3-B4C4-F2D3201DBF09}" presName="linearProcess" presStyleCnt="0"/>
      <dgm:spPr/>
    </dgm:pt>
    <dgm:pt modelId="{67054342-E9D2-463D-A439-2561DD2B49EC}" type="pres">
      <dgm:prSet presAssocID="{F5178731-9A3E-470D-B208-580E95D63B9D}" presName="textNode" presStyleLbl="node1" presStyleIdx="0" presStyleCnt="4">
        <dgm:presLayoutVars>
          <dgm:bulletEnabled val="1"/>
        </dgm:presLayoutVars>
      </dgm:prSet>
      <dgm:spPr/>
    </dgm:pt>
    <dgm:pt modelId="{6248D335-DE6C-47D7-88B7-D8BA0A43DBC2}" type="pres">
      <dgm:prSet presAssocID="{79FAECC5-51D9-4263-9013-EBBA31636B3A}" presName="sibTrans" presStyleCnt="0"/>
      <dgm:spPr/>
    </dgm:pt>
    <dgm:pt modelId="{E785AEE6-0C5D-4D00-8E07-312AE49A3118}" type="pres">
      <dgm:prSet presAssocID="{103534FD-0ACB-4852-BB4D-7AF752CD5E86}" presName="textNode" presStyleLbl="node1" presStyleIdx="1" presStyleCnt="4">
        <dgm:presLayoutVars>
          <dgm:bulletEnabled val="1"/>
        </dgm:presLayoutVars>
      </dgm:prSet>
      <dgm:spPr/>
    </dgm:pt>
    <dgm:pt modelId="{88E474B3-801A-48DA-AEDA-E99FD2003073}" type="pres">
      <dgm:prSet presAssocID="{A5E61661-1323-4574-A22C-348FFC23AB63}" presName="sibTrans" presStyleCnt="0"/>
      <dgm:spPr/>
    </dgm:pt>
    <dgm:pt modelId="{AE0A5A98-7F40-4CDA-AEC7-706B837CE1EB}" type="pres">
      <dgm:prSet presAssocID="{37705039-C33A-4A2A-83CE-4FD67B7831A9}" presName="textNode" presStyleLbl="node1" presStyleIdx="2" presStyleCnt="4">
        <dgm:presLayoutVars>
          <dgm:bulletEnabled val="1"/>
        </dgm:presLayoutVars>
      </dgm:prSet>
      <dgm:spPr/>
    </dgm:pt>
    <dgm:pt modelId="{183FAA62-7E35-417C-9549-62002E717703}" type="pres">
      <dgm:prSet presAssocID="{EEFA6F8F-0AE0-4C27-9F25-C02233D1B460}" presName="sibTrans" presStyleCnt="0"/>
      <dgm:spPr/>
    </dgm:pt>
    <dgm:pt modelId="{80E28B86-AB4C-4AC7-9980-B969232D0392}" type="pres">
      <dgm:prSet presAssocID="{1050894A-986A-4C71-AFAC-27A111C5B5D4}" presName="textNode" presStyleLbl="node1" presStyleIdx="3" presStyleCnt="4">
        <dgm:presLayoutVars>
          <dgm:bulletEnabled val="1"/>
        </dgm:presLayoutVars>
      </dgm:prSet>
      <dgm:spPr/>
    </dgm:pt>
  </dgm:ptLst>
  <dgm:cxnLst>
    <dgm:cxn modelId="{463CFAD2-C478-4598-AD38-14C7D2B1DE41}" type="presOf" srcId="{654D6689-48AE-44C3-B4C4-F2D3201DBF09}" destId="{AD352723-4778-4CB4-A73B-72A8356225DA}" srcOrd="0" destOrd="0" presId="urn:microsoft.com/office/officeart/2005/8/layout/hProcess9"/>
    <dgm:cxn modelId="{693DBBBC-C668-4164-B9A9-5A1A1DE2132D}" type="presOf" srcId="{103534FD-0ACB-4852-BB4D-7AF752CD5E86}" destId="{E785AEE6-0C5D-4D00-8E07-312AE49A3118}" srcOrd="0" destOrd="0" presId="urn:microsoft.com/office/officeart/2005/8/layout/hProcess9"/>
    <dgm:cxn modelId="{6EEEF804-CD11-4BAF-8CED-1901EE537B23}" type="presOf" srcId="{37705039-C33A-4A2A-83CE-4FD67B7831A9}" destId="{AE0A5A98-7F40-4CDA-AEC7-706B837CE1EB}" srcOrd="0" destOrd="0" presId="urn:microsoft.com/office/officeart/2005/8/layout/hProcess9"/>
    <dgm:cxn modelId="{57694FE2-632E-4BB9-9A1D-4E76CC76F9A6}" srcId="{654D6689-48AE-44C3-B4C4-F2D3201DBF09}" destId="{103534FD-0ACB-4852-BB4D-7AF752CD5E86}" srcOrd="1" destOrd="0" parTransId="{DCD0F813-4194-4145-B18A-30BE59D8470A}" sibTransId="{A5E61661-1323-4574-A22C-348FFC23AB63}"/>
    <dgm:cxn modelId="{57FDDD38-0A4F-4D14-9105-EA99945B6772}" srcId="{654D6689-48AE-44C3-B4C4-F2D3201DBF09}" destId="{37705039-C33A-4A2A-83CE-4FD67B7831A9}" srcOrd="2" destOrd="0" parTransId="{EB1F2E66-19AE-41CD-9A45-C6E032BC86D3}" sibTransId="{EEFA6F8F-0AE0-4C27-9F25-C02233D1B460}"/>
    <dgm:cxn modelId="{16A8A59C-F3A1-429D-9AC0-B86658E8E9D7}" type="presOf" srcId="{1050894A-986A-4C71-AFAC-27A111C5B5D4}" destId="{80E28B86-AB4C-4AC7-9980-B969232D0392}" srcOrd="0" destOrd="0" presId="urn:microsoft.com/office/officeart/2005/8/layout/hProcess9"/>
    <dgm:cxn modelId="{C5C272BC-449C-4443-B456-CBC5FEC239FF}" srcId="{654D6689-48AE-44C3-B4C4-F2D3201DBF09}" destId="{1050894A-986A-4C71-AFAC-27A111C5B5D4}" srcOrd="3" destOrd="0" parTransId="{CBCC6BBA-2DB4-40D1-8291-23566CA4F9E1}" sibTransId="{500758F9-F89F-4F9C-8A9F-874DA04C3FB6}"/>
    <dgm:cxn modelId="{80363955-BEDA-4BE5-8D02-69FE3B2291FA}" srcId="{654D6689-48AE-44C3-B4C4-F2D3201DBF09}" destId="{F5178731-9A3E-470D-B208-580E95D63B9D}" srcOrd="0" destOrd="0" parTransId="{A874A8AB-32DA-4CE0-9C8D-FBB03D7D09E3}" sibTransId="{79FAECC5-51D9-4263-9013-EBBA31636B3A}"/>
    <dgm:cxn modelId="{C7E8E2DF-85F6-4AAC-9E82-F1C02E817D7B}" type="presOf" srcId="{F5178731-9A3E-470D-B208-580E95D63B9D}" destId="{67054342-E9D2-463D-A439-2561DD2B49EC}" srcOrd="0" destOrd="0" presId="urn:microsoft.com/office/officeart/2005/8/layout/hProcess9"/>
    <dgm:cxn modelId="{39CF7264-66C2-4602-ACE4-ED1BD9693CD6}" type="presParOf" srcId="{AD352723-4778-4CB4-A73B-72A8356225DA}" destId="{831FD1F9-0363-4200-91A1-6B67E9835444}" srcOrd="0" destOrd="0" presId="urn:microsoft.com/office/officeart/2005/8/layout/hProcess9"/>
    <dgm:cxn modelId="{79DAA367-E267-4FA6-84CB-5D1BA733E440}" type="presParOf" srcId="{AD352723-4778-4CB4-A73B-72A8356225DA}" destId="{E785B12F-EFC4-428D-85F7-114777FA9131}" srcOrd="1" destOrd="0" presId="urn:microsoft.com/office/officeart/2005/8/layout/hProcess9"/>
    <dgm:cxn modelId="{3D8D50CB-755E-4BA1-9EE8-A44D1DD158DF}" type="presParOf" srcId="{E785B12F-EFC4-428D-85F7-114777FA9131}" destId="{67054342-E9D2-463D-A439-2561DD2B49EC}" srcOrd="0" destOrd="0" presId="urn:microsoft.com/office/officeart/2005/8/layout/hProcess9"/>
    <dgm:cxn modelId="{F4F24079-F057-4CD9-9620-82021BD0C5A0}" type="presParOf" srcId="{E785B12F-EFC4-428D-85F7-114777FA9131}" destId="{6248D335-DE6C-47D7-88B7-D8BA0A43DBC2}" srcOrd="1" destOrd="0" presId="urn:microsoft.com/office/officeart/2005/8/layout/hProcess9"/>
    <dgm:cxn modelId="{59776B06-02A9-486E-A63C-6DC867891D6A}" type="presParOf" srcId="{E785B12F-EFC4-428D-85F7-114777FA9131}" destId="{E785AEE6-0C5D-4D00-8E07-312AE49A3118}" srcOrd="2" destOrd="0" presId="urn:microsoft.com/office/officeart/2005/8/layout/hProcess9"/>
    <dgm:cxn modelId="{A1FA8531-89B1-41E0-993F-35388CF5ACE0}" type="presParOf" srcId="{E785B12F-EFC4-428D-85F7-114777FA9131}" destId="{88E474B3-801A-48DA-AEDA-E99FD2003073}" srcOrd="3" destOrd="0" presId="urn:microsoft.com/office/officeart/2005/8/layout/hProcess9"/>
    <dgm:cxn modelId="{F1B10209-CA66-40C2-B467-27B44BA8AF67}" type="presParOf" srcId="{E785B12F-EFC4-428D-85F7-114777FA9131}" destId="{AE0A5A98-7F40-4CDA-AEC7-706B837CE1EB}" srcOrd="4" destOrd="0" presId="urn:microsoft.com/office/officeart/2005/8/layout/hProcess9"/>
    <dgm:cxn modelId="{070637A9-F38A-4188-BF42-130C9CC4515B}" type="presParOf" srcId="{E785B12F-EFC4-428D-85F7-114777FA9131}" destId="{183FAA62-7E35-417C-9549-62002E717703}" srcOrd="5" destOrd="0" presId="urn:microsoft.com/office/officeart/2005/8/layout/hProcess9"/>
    <dgm:cxn modelId="{0F3D9711-3C81-4619-85B3-3CAD63450E53}" type="presParOf" srcId="{E785B12F-EFC4-428D-85F7-114777FA9131}" destId="{80E28B86-AB4C-4AC7-9980-B969232D0392}"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67AD9E-D930-429E-A575-26C1BD843E40}"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A16F2438-42B0-42B0-9F6B-640950D756D1}">
      <dgm:prSet/>
      <dgm:spPr/>
      <dgm:t>
        <a:bodyPr/>
        <a:lstStyle/>
        <a:p>
          <a:pPr rtl="0"/>
          <a:r>
            <a:rPr lang="kk-KZ" smtClean="0"/>
            <a:t>тұлғаны дамыту;</a:t>
          </a:r>
          <a:endParaRPr lang="ru-RU"/>
        </a:p>
      </dgm:t>
    </dgm:pt>
    <dgm:pt modelId="{F04D65CB-958D-4F76-B56B-01C640E3A9C5}" type="parTrans" cxnId="{809A4F8F-550A-4E83-ADB2-55CEFF2B3E7D}">
      <dgm:prSet/>
      <dgm:spPr/>
      <dgm:t>
        <a:bodyPr/>
        <a:lstStyle/>
        <a:p>
          <a:endParaRPr lang="ru-RU"/>
        </a:p>
      </dgm:t>
    </dgm:pt>
    <dgm:pt modelId="{B8C55073-1BD1-41CF-8F26-C0B1C8569CCA}" type="sibTrans" cxnId="{809A4F8F-550A-4E83-ADB2-55CEFF2B3E7D}">
      <dgm:prSet/>
      <dgm:spPr/>
      <dgm:t>
        <a:bodyPr/>
        <a:lstStyle/>
        <a:p>
          <a:endParaRPr lang="ru-RU"/>
        </a:p>
      </dgm:t>
    </dgm:pt>
    <dgm:pt modelId="{35953701-EA35-474E-BD27-53CB2022AD8B}">
      <dgm:prSet/>
      <dgm:spPr/>
      <dgm:t>
        <a:bodyPr/>
        <a:lstStyle/>
        <a:p>
          <a:pPr rtl="0"/>
          <a:r>
            <a:rPr lang="kk-KZ" smtClean="0"/>
            <a:t>қатысушылардың әлеуметтік-психологиялық құзыреттілігін арттыру;</a:t>
          </a:r>
          <a:endParaRPr lang="ru-RU"/>
        </a:p>
      </dgm:t>
    </dgm:pt>
    <dgm:pt modelId="{B798B002-D5E9-4163-84EF-11BDABD8DE1F}" type="parTrans" cxnId="{77F6468E-1EB0-4BD1-B03B-590FB4FE6A64}">
      <dgm:prSet/>
      <dgm:spPr/>
      <dgm:t>
        <a:bodyPr/>
        <a:lstStyle/>
        <a:p>
          <a:endParaRPr lang="ru-RU"/>
        </a:p>
      </dgm:t>
    </dgm:pt>
    <dgm:pt modelId="{EFB32D13-91F8-460D-925B-ECF2D7F4FAE4}" type="sibTrans" cxnId="{77F6468E-1EB0-4BD1-B03B-590FB4FE6A64}">
      <dgm:prSet/>
      <dgm:spPr/>
      <dgm:t>
        <a:bodyPr/>
        <a:lstStyle/>
        <a:p>
          <a:endParaRPr lang="ru-RU"/>
        </a:p>
      </dgm:t>
    </dgm:pt>
    <dgm:pt modelId="{D1D2D3D0-48EF-465A-AB26-D15B7F053B3A}">
      <dgm:prSet/>
      <dgm:spPr/>
      <dgm:t>
        <a:bodyPr/>
        <a:lstStyle/>
        <a:p>
          <a:pPr rtl="0"/>
          <a:r>
            <a:rPr lang="kk-KZ" smtClean="0"/>
            <a:t>қатысушылардың белсенді әлеуметтік ұстанымын қалыптастыру;</a:t>
          </a:r>
          <a:endParaRPr lang="ru-RU"/>
        </a:p>
      </dgm:t>
    </dgm:pt>
    <dgm:pt modelId="{BA2A9BA5-7524-42DD-83E5-75546CC063D9}" type="parTrans" cxnId="{294CF064-DF1D-47BA-B6FF-3219572F18A0}">
      <dgm:prSet/>
      <dgm:spPr/>
      <dgm:t>
        <a:bodyPr/>
        <a:lstStyle/>
        <a:p>
          <a:endParaRPr lang="ru-RU"/>
        </a:p>
      </dgm:t>
    </dgm:pt>
    <dgm:pt modelId="{EA7E5A12-B3CA-41FB-B8BF-6E40DACE58ED}" type="sibTrans" cxnId="{294CF064-DF1D-47BA-B6FF-3219572F18A0}">
      <dgm:prSet/>
      <dgm:spPr/>
      <dgm:t>
        <a:bodyPr/>
        <a:lstStyle/>
        <a:p>
          <a:endParaRPr lang="ru-RU"/>
        </a:p>
      </dgm:t>
    </dgm:pt>
    <dgm:pt modelId="{9E6A0314-1AAC-4C83-B455-1FACB0ACF62A}">
      <dgm:prSet/>
      <dgm:spPr/>
      <dgm:t>
        <a:bodyPr/>
        <a:lstStyle/>
        <a:p>
          <a:pPr rtl="0"/>
          <a:r>
            <a:rPr lang="kk-KZ" smtClean="0"/>
            <a:t>өз өмірі мен қоршаған адамдардың өмірінде маңызды өзгерістер жасау қабілетін дамыту;</a:t>
          </a:r>
          <a:endParaRPr lang="ru-RU"/>
        </a:p>
      </dgm:t>
    </dgm:pt>
    <dgm:pt modelId="{971EF3B6-678B-404E-B74F-308C2729866A}" type="parTrans" cxnId="{A9A5F6F7-6501-4FEB-8E21-7BD1B0D90CEC}">
      <dgm:prSet/>
      <dgm:spPr/>
      <dgm:t>
        <a:bodyPr/>
        <a:lstStyle/>
        <a:p>
          <a:endParaRPr lang="ru-RU"/>
        </a:p>
      </dgm:t>
    </dgm:pt>
    <dgm:pt modelId="{83CA73C1-B606-41DF-9DFB-029EE71050C4}" type="sibTrans" cxnId="{A9A5F6F7-6501-4FEB-8E21-7BD1B0D90CEC}">
      <dgm:prSet/>
      <dgm:spPr/>
      <dgm:t>
        <a:bodyPr/>
        <a:lstStyle/>
        <a:p>
          <a:endParaRPr lang="ru-RU"/>
        </a:p>
      </dgm:t>
    </dgm:pt>
    <dgm:pt modelId="{762A7B12-2B72-4B71-931D-8D0AAA75E88C}">
      <dgm:prSet/>
      <dgm:spPr/>
      <dgm:t>
        <a:bodyPr/>
        <a:lstStyle/>
        <a:p>
          <a:pPr rtl="0"/>
          <a:r>
            <a:rPr lang="kk-KZ" smtClean="0"/>
            <a:t>өзін және басқа адамдарды барабар және толық тану қабілетін дамыту;</a:t>
          </a:r>
          <a:endParaRPr lang="ru-RU"/>
        </a:p>
      </dgm:t>
    </dgm:pt>
    <dgm:pt modelId="{713C06F4-F684-4F8A-AE8A-485323B38A1D}" type="parTrans" cxnId="{87DCF5D3-BD2D-49A7-9A14-B0B2A2938E0F}">
      <dgm:prSet/>
      <dgm:spPr/>
      <dgm:t>
        <a:bodyPr/>
        <a:lstStyle/>
        <a:p>
          <a:endParaRPr lang="ru-RU"/>
        </a:p>
      </dgm:t>
    </dgm:pt>
    <dgm:pt modelId="{F495DB24-ECED-40AC-A64C-69F51719CA09}" type="sibTrans" cxnId="{87DCF5D3-BD2D-49A7-9A14-B0B2A2938E0F}">
      <dgm:prSet/>
      <dgm:spPr/>
      <dgm:t>
        <a:bodyPr/>
        <a:lstStyle/>
        <a:p>
          <a:endParaRPr lang="ru-RU"/>
        </a:p>
      </dgm:t>
    </dgm:pt>
    <dgm:pt modelId="{752F12BF-BEDF-4389-B453-D7E611400448}">
      <dgm:prSet/>
      <dgm:spPr/>
      <dgm:t>
        <a:bodyPr/>
        <a:lstStyle/>
        <a:p>
          <a:pPr rtl="0"/>
          <a:r>
            <a:rPr lang="kk-KZ" smtClean="0"/>
            <a:t>жеке қасиеттер мен біліктерді түзету, нақты және өнімді іс-әрекеттерге кедергі келтіретін кедергілерді алып тастау;</a:t>
          </a:r>
          <a:endParaRPr lang="ru-RU"/>
        </a:p>
      </dgm:t>
    </dgm:pt>
    <dgm:pt modelId="{6BDE1161-3F37-432F-A79E-CA42FBE74E29}" type="parTrans" cxnId="{F7B8CDD1-E370-45FF-A989-A9CDB8FBCAB5}">
      <dgm:prSet/>
      <dgm:spPr/>
      <dgm:t>
        <a:bodyPr/>
        <a:lstStyle/>
        <a:p>
          <a:endParaRPr lang="ru-RU"/>
        </a:p>
      </dgm:t>
    </dgm:pt>
    <dgm:pt modelId="{E2EDA868-90EF-4CE7-8DEB-6F6E7E0C8ABE}" type="sibTrans" cxnId="{F7B8CDD1-E370-45FF-A989-A9CDB8FBCAB5}">
      <dgm:prSet/>
      <dgm:spPr/>
      <dgm:t>
        <a:bodyPr/>
        <a:lstStyle/>
        <a:p>
          <a:endParaRPr lang="ru-RU"/>
        </a:p>
      </dgm:t>
    </dgm:pt>
    <dgm:pt modelId="{8D2022E9-3996-4EA9-8651-8F0047AC0E90}">
      <dgm:prSet/>
      <dgm:spPr/>
      <dgm:t>
        <a:bodyPr/>
        <a:lstStyle/>
        <a:p>
          <a:pPr rtl="0"/>
          <a:r>
            <a:rPr lang="kk-KZ" smtClean="0"/>
            <a:t>оның тиімділігін арттыру үшін жеке тұлғааралық өзара әрекеттестіктің жеке тәсілдерімен танысу және меңгеру.</a:t>
          </a:r>
          <a:endParaRPr lang="ru-RU"/>
        </a:p>
      </dgm:t>
    </dgm:pt>
    <dgm:pt modelId="{F1E18BB4-BB5C-4873-9E00-5F18947C46B5}" type="parTrans" cxnId="{9C03A1EF-09D4-435A-81A3-47F7E3B139BD}">
      <dgm:prSet/>
      <dgm:spPr/>
      <dgm:t>
        <a:bodyPr/>
        <a:lstStyle/>
        <a:p>
          <a:endParaRPr lang="ru-RU"/>
        </a:p>
      </dgm:t>
    </dgm:pt>
    <dgm:pt modelId="{77D3F333-E235-4E1D-BC22-CA90F091CEB5}" type="sibTrans" cxnId="{9C03A1EF-09D4-435A-81A3-47F7E3B139BD}">
      <dgm:prSet/>
      <dgm:spPr/>
      <dgm:t>
        <a:bodyPr/>
        <a:lstStyle/>
        <a:p>
          <a:endParaRPr lang="ru-RU"/>
        </a:p>
      </dgm:t>
    </dgm:pt>
    <dgm:pt modelId="{E791F409-3409-43F3-94F5-F704EBEA1220}" type="pres">
      <dgm:prSet presAssocID="{0967AD9E-D930-429E-A575-26C1BD843E40}" presName="compositeShape" presStyleCnt="0">
        <dgm:presLayoutVars>
          <dgm:chMax val="7"/>
          <dgm:dir/>
          <dgm:resizeHandles val="exact"/>
        </dgm:presLayoutVars>
      </dgm:prSet>
      <dgm:spPr/>
    </dgm:pt>
    <dgm:pt modelId="{3BF9CAD2-6B9A-49BF-9FF8-3E38E363F260}" type="pres">
      <dgm:prSet presAssocID="{A16F2438-42B0-42B0-9F6B-640950D756D1}" presName="circ1" presStyleLbl="vennNode1" presStyleIdx="0" presStyleCnt="7"/>
      <dgm:spPr/>
    </dgm:pt>
    <dgm:pt modelId="{894E93E0-E038-4010-832C-D56301AEF2BA}" type="pres">
      <dgm:prSet presAssocID="{A16F2438-42B0-42B0-9F6B-640950D756D1}" presName="circ1Tx" presStyleLbl="revTx" presStyleIdx="0" presStyleCnt="0">
        <dgm:presLayoutVars>
          <dgm:chMax val="0"/>
          <dgm:chPref val="0"/>
          <dgm:bulletEnabled val="1"/>
        </dgm:presLayoutVars>
      </dgm:prSet>
      <dgm:spPr/>
    </dgm:pt>
    <dgm:pt modelId="{F341A7A7-9850-427C-8D60-66D272E01FF0}" type="pres">
      <dgm:prSet presAssocID="{35953701-EA35-474E-BD27-53CB2022AD8B}" presName="circ2" presStyleLbl="vennNode1" presStyleIdx="1" presStyleCnt="7"/>
      <dgm:spPr/>
    </dgm:pt>
    <dgm:pt modelId="{953E1508-0705-4000-8498-4ECF318F054A}" type="pres">
      <dgm:prSet presAssocID="{35953701-EA35-474E-BD27-53CB2022AD8B}" presName="circ2Tx" presStyleLbl="revTx" presStyleIdx="0" presStyleCnt="0">
        <dgm:presLayoutVars>
          <dgm:chMax val="0"/>
          <dgm:chPref val="0"/>
          <dgm:bulletEnabled val="1"/>
        </dgm:presLayoutVars>
      </dgm:prSet>
      <dgm:spPr/>
    </dgm:pt>
    <dgm:pt modelId="{E79B5DEC-E5FF-4D87-ACCC-EEAC3594B4E5}" type="pres">
      <dgm:prSet presAssocID="{D1D2D3D0-48EF-465A-AB26-D15B7F053B3A}" presName="circ3" presStyleLbl="vennNode1" presStyleIdx="2" presStyleCnt="7"/>
      <dgm:spPr/>
    </dgm:pt>
    <dgm:pt modelId="{D4128475-100E-4D65-A84A-DF1FC51798F3}" type="pres">
      <dgm:prSet presAssocID="{D1D2D3D0-48EF-465A-AB26-D15B7F053B3A}" presName="circ3Tx" presStyleLbl="revTx" presStyleIdx="0" presStyleCnt="0">
        <dgm:presLayoutVars>
          <dgm:chMax val="0"/>
          <dgm:chPref val="0"/>
          <dgm:bulletEnabled val="1"/>
        </dgm:presLayoutVars>
      </dgm:prSet>
      <dgm:spPr/>
    </dgm:pt>
    <dgm:pt modelId="{BA900325-F1CC-412A-95E9-5604152EFBB7}" type="pres">
      <dgm:prSet presAssocID="{9E6A0314-1AAC-4C83-B455-1FACB0ACF62A}" presName="circ4" presStyleLbl="vennNode1" presStyleIdx="3" presStyleCnt="7"/>
      <dgm:spPr/>
    </dgm:pt>
    <dgm:pt modelId="{B5DADB30-6CCD-472B-9D0E-610006C11EAF}" type="pres">
      <dgm:prSet presAssocID="{9E6A0314-1AAC-4C83-B455-1FACB0ACF62A}" presName="circ4Tx" presStyleLbl="revTx" presStyleIdx="0" presStyleCnt="0">
        <dgm:presLayoutVars>
          <dgm:chMax val="0"/>
          <dgm:chPref val="0"/>
          <dgm:bulletEnabled val="1"/>
        </dgm:presLayoutVars>
      </dgm:prSet>
      <dgm:spPr/>
    </dgm:pt>
    <dgm:pt modelId="{3C7A9EB8-9CD5-446B-8173-A238D0BE6F5C}" type="pres">
      <dgm:prSet presAssocID="{762A7B12-2B72-4B71-931D-8D0AAA75E88C}" presName="circ5" presStyleLbl="vennNode1" presStyleIdx="4" presStyleCnt="7"/>
      <dgm:spPr/>
    </dgm:pt>
    <dgm:pt modelId="{66267E11-3175-44D7-A11F-BD4071AE1092}" type="pres">
      <dgm:prSet presAssocID="{762A7B12-2B72-4B71-931D-8D0AAA75E88C}" presName="circ5Tx" presStyleLbl="revTx" presStyleIdx="0" presStyleCnt="0">
        <dgm:presLayoutVars>
          <dgm:chMax val="0"/>
          <dgm:chPref val="0"/>
          <dgm:bulletEnabled val="1"/>
        </dgm:presLayoutVars>
      </dgm:prSet>
      <dgm:spPr/>
    </dgm:pt>
    <dgm:pt modelId="{C6F54593-3CCB-456C-97A5-288BDBDE30DE}" type="pres">
      <dgm:prSet presAssocID="{752F12BF-BEDF-4389-B453-D7E611400448}" presName="circ6" presStyleLbl="vennNode1" presStyleIdx="5" presStyleCnt="7"/>
      <dgm:spPr/>
    </dgm:pt>
    <dgm:pt modelId="{4DA0839C-0CA0-49ED-964F-F21C0CF4CFC2}" type="pres">
      <dgm:prSet presAssocID="{752F12BF-BEDF-4389-B453-D7E611400448}" presName="circ6Tx" presStyleLbl="revTx" presStyleIdx="0" presStyleCnt="0">
        <dgm:presLayoutVars>
          <dgm:chMax val="0"/>
          <dgm:chPref val="0"/>
          <dgm:bulletEnabled val="1"/>
        </dgm:presLayoutVars>
      </dgm:prSet>
      <dgm:spPr/>
    </dgm:pt>
    <dgm:pt modelId="{156839EF-1FDF-4A0A-A47E-690EE7E7F274}" type="pres">
      <dgm:prSet presAssocID="{8D2022E9-3996-4EA9-8651-8F0047AC0E90}" presName="circ7" presStyleLbl="vennNode1" presStyleIdx="6" presStyleCnt="7"/>
      <dgm:spPr/>
    </dgm:pt>
    <dgm:pt modelId="{6A3F38B0-E5EE-412E-AA45-0AB3B2D0E980}" type="pres">
      <dgm:prSet presAssocID="{8D2022E9-3996-4EA9-8651-8F0047AC0E90}" presName="circ7Tx" presStyleLbl="revTx" presStyleIdx="0" presStyleCnt="0">
        <dgm:presLayoutVars>
          <dgm:chMax val="0"/>
          <dgm:chPref val="0"/>
          <dgm:bulletEnabled val="1"/>
        </dgm:presLayoutVars>
      </dgm:prSet>
      <dgm:spPr/>
    </dgm:pt>
  </dgm:ptLst>
  <dgm:cxnLst>
    <dgm:cxn modelId="{4E34E1B3-D8AF-48FD-A7F6-C74E050CF939}" type="presOf" srcId="{762A7B12-2B72-4B71-931D-8D0AAA75E88C}" destId="{66267E11-3175-44D7-A11F-BD4071AE1092}" srcOrd="0" destOrd="0" presId="urn:microsoft.com/office/officeart/2005/8/layout/venn1"/>
    <dgm:cxn modelId="{130FFC27-8F88-4AF6-80FB-7D98B6175A49}" type="presOf" srcId="{A16F2438-42B0-42B0-9F6B-640950D756D1}" destId="{894E93E0-E038-4010-832C-D56301AEF2BA}" srcOrd="0" destOrd="0" presId="urn:microsoft.com/office/officeart/2005/8/layout/venn1"/>
    <dgm:cxn modelId="{809A4F8F-550A-4E83-ADB2-55CEFF2B3E7D}" srcId="{0967AD9E-D930-429E-A575-26C1BD843E40}" destId="{A16F2438-42B0-42B0-9F6B-640950D756D1}" srcOrd="0" destOrd="0" parTransId="{F04D65CB-958D-4F76-B56B-01C640E3A9C5}" sibTransId="{B8C55073-1BD1-41CF-8F26-C0B1C8569CCA}"/>
    <dgm:cxn modelId="{34228A87-4C0E-4DD6-A93A-D0565E2EC056}" type="presOf" srcId="{752F12BF-BEDF-4389-B453-D7E611400448}" destId="{4DA0839C-0CA0-49ED-964F-F21C0CF4CFC2}" srcOrd="0" destOrd="0" presId="urn:microsoft.com/office/officeart/2005/8/layout/venn1"/>
    <dgm:cxn modelId="{A9A5F6F7-6501-4FEB-8E21-7BD1B0D90CEC}" srcId="{0967AD9E-D930-429E-A575-26C1BD843E40}" destId="{9E6A0314-1AAC-4C83-B455-1FACB0ACF62A}" srcOrd="3" destOrd="0" parTransId="{971EF3B6-678B-404E-B74F-308C2729866A}" sibTransId="{83CA73C1-B606-41DF-9DFB-029EE71050C4}"/>
    <dgm:cxn modelId="{9C03A1EF-09D4-435A-81A3-47F7E3B139BD}" srcId="{0967AD9E-D930-429E-A575-26C1BD843E40}" destId="{8D2022E9-3996-4EA9-8651-8F0047AC0E90}" srcOrd="6" destOrd="0" parTransId="{F1E18BB4-BB5C-4873-9E00-5F18947C46B5}" sibTransId="{77D3F333-E235-4E1D-BC22-CA90F091CEB5}"/>
    <dgm:cxn modelId="{3C5D4585-F247-4F0A-9F46-1FC92C2C80D7}" type="presOf" srcId="{8D2022E9-3996-4EA9-8651-8F0047AC0E90}" destId="{6A3F38B0-E5EE-412E-AA45-0AB3B2D0E980}" srcOrd="0" destOrd="0" presId="urn:microsoft.com/office/officeart/2005/8/layout/venn1"/>
    <dgm:cxn modelId="{C05EEAE6-2315-4CEC-89D2-B3D0D263275D}" type="presOf" srcId="{D1D2D3D0-48EF-465A-AB26-D15B7F053B3A}" destId="{D4128475-100E-4D65-A84A-DF1FC51798F3}" srcOrd="0" destOrd="0" presId="urn:microsoft.com/office/officeart/2005/8/layout/venn1"/>
    <dgm:cxn modelId="{F7B8CDD1-E370-45FF-A989-A9CDB8FBCAB5}" srcId="{0967AD9E-D930-429E-A575-26C1BD843E40}" destId="{752F12BF-BEDF-4389-B453-D7E611400448}" srcOrd="5" destOrd="0" parTransId="{6BDE1161-3F37-432F-A79E-CA42FBE74E29}" sibTransId="{E2EDA868-90EF-4CE7-8DEB-6F6E7E0C8ABE}"/>
    <dgm:cxn modelId="{294CF064-DF1D-47BA-B6FF-3219572F18A0}" srcId="{0967AD9E-D930-429E-A575-26C1BD843E40}" destId="{D1D2D3D0-48EF-465A-AB26-D15B7F053B3A}" srcOrd="2" destOrd="0" parTransId="{BA2A9BA5-7524-42DD-83E5-75546CC063D9}" sibTransId="{EA7E5A12-B3CA-41FB-B8BF-6E40DACE58ED}"/>
    <dgm:cxn modelId="{F2324C48-B61F-498C-A804-87D2422504B7}" type="presOf" srcId="{0967AD9E-D930-429E-A575-26C1BD843E40}" destId="{E791F409-3409-43F3-94F5-F704EBEA1220}" srcOrd="0" destOrd="0" presId="urn:microsoft.com/office/officeart/2005/8/layout/venn1"/>
    <dgm:cxn modelId="{77F6468E-1EB0-4BD1-B03B-590FB4FE6A64}" srcId="{0967AD9E-D930-429E-A575-26C1BD843E40}" destId="{35953701-EA35-474E-BD27-53CB2022AD8B}" srcOrd="1" destOrd="0" parTransId="{B798B002-D5E9-4163-84EF-11BDABD8DE1F}" sibTransId="{EFB32D13-91F8-460D-925B-ECF2D7F4FAE4}"/>
    <dgm:cxn modelId="{87DCF5D3-BD2D-49A7-9A14-B0B2A2938E0F}" srcId="{0967AD9E-D930-429E-A575-26C1BD843E40}" destId="{762A7B12-2B72-4B71-931D-8D0AAA75E88C}" srcOrd="4" destOrd="0" parTransId="{713C06F4-F684-4F8A-AE8A-485323B38A1D}" sibTransId="{F495DB24-ECED-40AC-A64C-69F51719CA09}"/>
    <dgm:cxn modelId="{3F444210-92B2-4B5D-BE76-FE60F0A84C5B}" type="presOf" srcId="{35953701-EA35-474E-BD27-53CB2022AD8B}" destId="{953E1508-0705-4000-8498-4ECF318F054A}" srcOrd="0" destOrd="0" presId="urn:microsoft.com/office/officeart/2005/8/layout/venn1"/>
    <dgm:cxn modelId="{CF85EB01-1F2D-4FB2-98C6-59CD71D36154}" type="presOf" srcId="{9E6A0314-1AAC-4C83-B455-1FACB0ACF62A}" destId="{B5DADB30-6CCD-472B-9D0E-610006C11EAF}" srcOrd="0" destOrd="0" presId="urn:microsoft.com/office/officeart/2005/8/layout/venn1"/>
    <dgm:cxn modelId="{979F4F6F-7D5F-4694-8155-A115B8D55204}" type="presParOf" srcId="{E791F409-3409-43F3-94F5-F704EBEA1220}" destId="{3BF9CAD2-6B9A-49BF-9FF8-3E38E363F260}" srcOrd="0" destOrd="0" presId="urn:microsoft.com/office/officeart/2005/8/layout/venn1"/>
    <dgm:cxn modelId="{4D0CFEA3-DE18-46C9-994E-B71EC0A7880D}" type="presParOf" srcId="{E791F409-3409-43F3-94F5-F704EBEA1220}" destId="{894E93E0-E038-4010-832C-D56301AEF2BA}" srcOrd="1" destOrd="0" presId="urn:microsoft.com/office/officeart/2005/8/layout/venn1"/>
    <dgm:cxn modelId="{930D26FE-3A8C-467E-8961-44767760F736}" type="presParOf" srcId="{E791F409-3409-43F3-94F5-F704EBEA1220}" destId="{F341A7A7-9850-427C-8D60-66D272E01FF0}" srcOrd="2" destOrd="0" presId="urn:microsoft.com/office/officeart/2005/8/layout/venn1"/>
    <dgm:cxn modelId="{35D72263-F426-4CB6-BF86-30011BCDA619}" type="presParOf" srcId="{E791F409-3409-43F3-94F5-F704EBEA1220}" destId="{953E1508-0705-4000-8498-4ECF318F054A}" srcOrd="3" destOrd="0" presId="urn:microsoft.com/office/officeart/2005/8/layout/venn1"/>
    <dgm:cxn modelId="{8B9B317E-AECA-4F38-97E6-CCADD4040456}" type="presParOf" srcId="{E791F409-3409-43F3-94F5-F704EBEA1220}" destId="{E79B5DEC-E5FF-4D87-ACCC-EEAC3594B4E5}" srcOrd="4" destOrd="0" presId="urn:microsoft.com/office/officeart/2005/8/layout/venn1"/>
    <dgm:cxn modelId="{EF70EB0F-87B9-4790-8E46-E90AC8183EE1}" type="presParOf" srcId="{E791F409-3409-43F3-94F5-F704EBEA1220}" destId="{D4128475-100E-4D65-A84A-DF1FC51798F3}" srcOrd="5" destOrd="0" presId="urn:microsoft.com/office/officeart/2005/8/layout/venn1"/>
    <dgm:cxn modelId="{156E3E80-0C2B-4FEC-922E-7B32361BC836}" type="presParOf" srcId="{E791F409-3409-43F3-94F5-F704EBEA1220}" destId="{BA900325-F1CC-412A-95E9-5604152EFBB7}" srcOrd="6" destOrd="0" presId="urn:microsoft.com/office/officeart/2005/8/layout/venn1"/>
    <dgm:cxn modelId="{ABBDEEE8-050F-482B-AA8A-93589F74C6F5}" type="presParOf" srcId="{E791F409-3409-43F3-94F5-F704EBEA1220}" destId="{B5DADB30-6CCD-472B-9D0E-610006C11EAF}" srcOrd="7" destOrd="0" presId="urn:microsoft.com/office/officeart/2005/8/layout/venn1"/>
    <dgm:cxn modelId="{2C6540C0-9AFF-4B49-BB55-34ABBE60320D}" type="presParOf" srcId="{E791F409-3409-43F3-94F5-F704EBEA1220}" destId="{3C7A9EB8-9CD5-446B-8173-A238D0BE6F5C}" srcOrd="8" destOrd="0" presId="urn:microsoft.com/office/officeart/2005/8/layout/venn1"/>
    <dgm:cxn modelId="{4FBB9ED9-3071-41B0-ACD7-08781AF7885A}" type="presParOf" srcId="{E791F409-3409-43F3-94F5-F704EBEA1220}" destId="{66267E11-3175-44D7-A11F-BD4071AE1092}" srcOrd="9" destOrd="0" presId="urn:microsoft.com/office/officeart/2005/8/layout/venn1"/>
    <dgm:cxn modelId="{2E1AEE49-5FE0-435C-9333-FAA81D2C998D}" type="presParOf" srcId="{E791F409-3409-43F3-94F5-F704EBEA1220}" destId="{C6F54593-3CCB-456C-97A5-288BDBDE30DE}" srcOrd="10" destOrd="0" presId="urn:microsoft.com/office/officeart/2005/8/layout/venn1"/>
    <dgm:cxn modelId="{F806247F-ED7F-4A8B-9918-FE4BE7F01AFA}" type="presParOf" srcId="{E791F409-3409-43F3-94F5-F704EBEA1220}" destId="{4DA0839C-0CA0-49ED-964F-F21C0CF4CFC2}" srcOrd="11" destOrd="0" presId="urn:microsoft.com/office/officeart/2005/8/layout/venn1"/>
    <dgm:cxn modelId="{BC3B6F85-C319-4D58-B319-E1A92B56C794}" type="presParOf" srcId="{E791F409-3409-43F3-94F5-F704EBEA1220}" destId="{156839EF-1FDF-4A0A-A47E-690EE7E7F274}" srcOrd="12" destOrd="0" presId="urn:microsoft.com/office/officeart/2005/8/layout/venn1"/>
    <dgm:cxn modelId="{4F8FB234-5B0E-4EF1-8BFA-8C903716DE12}" type="presParOf" srcId="{E791F409-3409-43F3-94F5-F704EBEA1220}" destId="{6A3F38B0-E5EE-412E-AA45-0AB3B2D0E980}"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92BF9-B9FE-401D-B993-15D3103BB959}">
      <dsp:nvSpPr>
        <dsp:cNvPr id="0" name=""/>
        <dsp:cNvSpPr/>
      </dsp:nvSpPr>
      <dsp:spPr>
        <a:xfrm>
          <a:off x="0" y="72420"/>
          <a:ext cx="9872871" cy="3893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ru-RU" sz="2600" kern="1200" smtClean="0"/>
            <a:t>Қарым-қатынас саласындағы құзыреттілік жоғары кәсіби деңгейдің басты құрамдас бөлігі болып табылады. Бұл тек арнайы коммуникативтік дайындық талап етілетін менеджер, қызмет көрсету саласының қызметкері, педагог немесе әлеуметтік қызметкер сияқты мамандықтарға ғана емес, сонымен қатар мамандықтың барлық басқа түрлеріне де қатысты, өйткені кез келген қызметкер ақпараттық алмасуға да, адамдармен (әріптестер, клиенттер және т.б.) өзара іс-қимыл жасайды.</a:t>
          </a:r>
          <a:endParaRPr lang="ru-RU" sz="2600" kern="1200"/>
        </a:p>
      </dsp:txBody>
      <dsp:txXfrm>
        <a:off x="190078" y="262498"/>
        <a:ext cx="9492715" cy="3513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FD1F9-0363-4200-91A1-6B67E9835444}">
      <dsp:nvSpPr>
        <dsp:cNvPr id="0" name=""/>
        <dsp:cNvSpPr/>
      </dsp:nvSpPr>
      <dsp:spPr>
        <a:xfrm>
          <a:off x="740465" y="0"/>
          <a:ext cx="8391940" cy="4038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054342-E9D2-463D-A439-2561DD2B49EC}">
      <dsp:nvSpPr>
        <dsp:cNvPr id="0" name=""/>
        <dsp:cNvSpPr/>
      </dsp:nvSpPr>
      <dsp:spPr>
        <a:xfrm>
          <a:off x="4941" y="1211580"/>
          <a:ext cx="2376623" cy="1615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smtClean="0"/>
            <a:t>Өзін басқа адаммен байланыстыру арқылы қабылдау.</a:t>
          </a:r>
          <a:endParaRPr lang="ru-RU" sz="2000" kern="1200"/>
        </a:p>
      </dsp:txBody>
      <dsp:txXfrm>
        <a:off x="83800" y="1290439"/>
        <a:ext cx="2218905" cy="1457722"/>
      </dsp:txXfrm>
    </dsp:sp>
    <dsp:sp modelId="{E785AEE6-0C5D-4D00-8E07-312AE49A3118}">
      <dsp:nvSpPr>
        <dsp:cNvPr id="0" name=""/>
        <dsp:cNvSpPr/>
      </dsp:nvSpPr>
      <dsp:spPr>
        <a:xfrm>
          <a:off x="2500396" y="1211580"/>
          <a:ext cx="2376623" cy="1615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smtClean="0"/>
            <a:t>Өзін басқа адамдардың қабылдауы арқылы қабылдау.</a:t>
          </a:r>
          <a:endParaRPr lang="ru-RU" sz="2000" kern="1200"/>
        </a:p>
      </dsp:txBody>
      <dsp:txXfrm>
        <a:off x="2579255" y="1290439"/>
        <a:ext cx="2218905" cy="1457722"/>
      </dsp:txXfrm>
    </dsp:sp>
    <dsp:sp modelId="{AE0A5A98-7F40-4CDA-AEC7-706B837CE1EB}">
      <dsp:nvSpPr>
        <dsp:cNvPr id="0" name=""/>
        <dsp:cNvSpPr/>
      </dsp:nvSpPr>
      <dsp:spPr>
        <a:xfrm>
          <a:off x="4995851" y="1211580"/>
          <a:ext cx="2376623" cy="1615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smtClean="0"/>
            <a:t>Өз қызметінің нәтижелері арқылы өзін қабылдау.</a:t>
          </a:r>
          <a:endParaRPr lang="ru-RU" sz="2000" kern="1200"/>
        </a:p>
      </dsp:txBody>
      <dsp:txXfrm>
        <a:off x="5074710" y="1290439"/>
        <a:ext cx="2218905" cy="1457722"/>
      </dsp:txXfrm>
    </dsp:sp>
    <dsp:sp modelId="{80E28B86-AB4C-4AC7-9980-B969232D0392}">
      <dsp:nvSpPr>
        <dsp:cNvPr id="0" name=""/>
        <dsp:cNvSpPr/>
      </dsp:nvSpPr>
      <dsp:spPr>
        <a:xfrm>
          <a:off x="7491306" y="1211580"/>
          <a:ext cx="2376623" cy="1615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u-RU" sz="2000" kern="1200" smtClean="0"/>
            <a:t>Өзіндік сыртқы келбетті қабылдау арқылы өзін қабылдау.</a:t>
          </a:r>
          <a:endParaRPr lang="ru-RU" sz="2000" kern="1200"/>
        </a:p>
      </dsp:txBody>
      <dsp:txXfrm>
        <a:off x="7570165" y="1290439"/>
        <a:ext cx="2218905" cy="14577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9CAD2-6B9A-49BF-9FF8-3E38E363F260}">
      <dsp:nvSpPr>
        <dsp:cNvPr id="0" name=""/>
        <dsp:cNvSpPr/>
      </dsp:nvSpPr>
      <dsp:spPr>
        <a:xfrm>
          <a:off x="4277820" y="1028227"/>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94E93E0-E038-4010-832C-D56301AEF2BA}">
      <dsp:nvSpPr>
        <dsp:cNvPr id="0" name=""/>
        <dsp:cNvSpPr/>
      </dsp:nvSpPr>
      <dsp:spPr>
        <a:xfrm>
          <a:off x="4181772" y="0"/>
          <a:ext cx="1509325" cy="8077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тұлғаны дамыту;</a:t>
          </a:r>
          <a:endParaRPr lang="ru-RU" sz="1000" kern="1200"/>
        </a:p>
      </dsp:txBody>
      <dsp:txXfrm>
        <a:off x="4181772" y="0"/>
        <a:ext cx="1509325" cy="807720"/>
      </dsp:txXfrm>
    </dsp:sp>
    <dsp:sp modelId="{F341A7A7-9850-427C-8D60-66D272E01FF0}">
      <dsp:nvSpPr>
        <dsp:cNvPr id="0" name=""/>
        <dsp:cNvSpPr/>
      </dsp:nvSpPr>
      <dsp:spPr>
        <a:xfrm>
          <a:off x="4664208" y="1214003"/>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53E1508-0705-4000-8498-4ECF318F054A}">
      <dsp:nvSpPr>
        <dsp:cNvPr id="0" name=""/>
        <dsp:cNvSpPr/>
      </dsp:nvSpPr>
      <dsp:spPr>
        <a:xfrm>
          <a:off x="6143896" y="767334"/>
          <a:ext cx="1426998" cy="8884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қатысушылардың әлеуметтік-психологиялық құзыреттілігін арттыру;</a:t>
          </a:r>
          <a:endParaRPr lang="ru-RU" sz="1000" kern="1200"/>
        </a:p>
      </dsp:txBody>
      <dsp:txXfrm>
        <a:off x="6143896" y="767334"/>
        <a:ext cx="1426998" cy="888492"/>
      </dsp:txXfrm>
    </dsp:sp>
    <dsp:sp modelId="{E79B5DEC-E5FF-4D87-ACCC-EEAC3594B4E5}">
      <dsp:nvSpPr>
        <dsp:cNvPr id="0" name=""/>
        <dsp:cNvSpPr/>
      </dsp:nvSpPr>
      <dsp:spPr>
        <a:xfrm>
          <a:off x="4759158" y="1631998"/>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4128475-100E-4D65-A84A-DF1FC51798F3}">
      <dsp:nvSpPr>
        <dsp:cNvPr id="0" name=""/>
        <dsp:cNvSpPr/>
      </dsp:nvSpPr>
      <dsp:spPr>
        <a:xfrm>
          <a:off x="6281107" y="1898142"/>
          <a:ext cx="1399556" cy="94907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қатысушылардың белсенді әлеуметтік ұстанымын қалыптастыру;</a:t>
          </a:r>
          <a:endParaRPr lang="ru-RU" sz="1000" kern="1200"/>
        </a:p>
      </dsp:txBody>
      <dsp:txXfrm>
        <a:off x="6281107" y="1898142"/>
        <a:ext cx="1399556" cy="949071"/>
      </dsp:txXfrm>
    </dsp:sp>
    <dsp:sp modelId="{BA900325-F1CC-412A-95E9-5604152EFBB7}">
      <dsp:nvSpPr>
        <dsp:cNvPr id="0" name=""/>
        <dsp:cNvSpPr/>
      </dsp:nvSpPr>
      <dsp:spPr>
        <a:xfrm>
          <a:off x="4491870" y="1967202"/>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5DADB30-6CCD-472B-9D0E-610006C11EAF}">
      <dsp:nvSpPr>
        <dsp:cNvPr id="0" name=""/>
        <dsp:cNvSpPr/>
      </dsp:nvSpPr>
      <dsp:spPr>
        <a:xfrm>
          <a:off x="5677377" y="3170301"/>
          <a:ext cx="1509325" cy="86829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өз өмірі мен қоршаған адамдардың өмірінде маңызды өзгерістер жасау қабілетін дамыту;</a:t>
          </a:r>
          <a:endParaRPr lang="ru-RU" sz="1000" kern="1200"/>
        </a:p>
      </dsp:txBody>
      <dsp:txXfrm>
        <a:off x="5677377" y="3170301"/>
        <a:ext cx="1509325" cy="868299"/>
      </dsp:txXfrm>
    </dsp:sp>
    <dsp:sp modelId="{3C7A9EB8-9CD5-446B-8173-A238D0BE6F5C}">
      <dsp:nvSpPr>
        <dsp:cNvPr id="0" name=""/>
        <dsp:cNvSpPr/>
      </dsp:nvSpPr>
      <dsp:spPr>
        <a:xfrm>
          <a:off x="4063770" y="1967202"/>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6267E11-3175-44D7-A11F-BD4071AE1092}">
      <dsp:nvSpPr>
        <dsp:cNvPr id="0" name=""/>
        <dsp:cNvSpPr/>
      </dsp:nvSpPr>
      <dsp:spPr>
        <a:xfrm>
          <a:off x="2686167" y="3170301"/>
          <a:ext cx="1509325" cy="86829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өзін және басқа адамдарды барабар және толық тану қабілетін дамыту;</a:t>
          </a:r>
          <a:endParaRPr lang="ru-RU" sz="1000" kern="1200"/>
        </a:p>
      </dsp:txBody>
      <dsp:txXfrm>
        <a:off x="2686167" y="3170301"/>
        <a:ext cx="1509325" cy="868299"/>
      </dsp:txXfrm>
    </dsp:sp>
    <dsp:sp modelId="{C6F54593-3CCB-456C-97A5-288BDBDE30DE}">
      <dsp:nvSpPr>
        <dsp:cNvPr id="0" name=""/>
        <dsp:cNvSpPr/>
      </dsp:nvSpPr>
      <dsp:spPr>
        <a:xfrm>
          <a:off x="3796482" y="1631998"/>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DA0839C-0CA0-49ED-964F-F21C0CF4CFC2}">
      <dsp:nvSpPr>
        <dsp:cNvPr id="0" name=""/>
        <dsp:cNvSpPr/>
      </dsp:nvSpPr>
      <dsp:spPr>
        <a:xfrm>
          <a:off x="2192206" y="1898142"/>
          <a:ext cx="1399556" cy="94907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жеке қасиеттер мен біліктерді түзету, нақты және өнімді іс-әрекеттерге кедергі келтіретін кедергілерді алып тастау;</a:t>
          </a:r>
          <a:endParaRPr lang="ru-RU" sz="1000" kern="1200"/>
        </a:p>
      </dsp:txBody>
      <dsp:txXfrm>
        <a:off x="2192206" y="1898142"/>
        <a:ext cx="1399556" cy="949071"/>
      </dsp:txXfrm>
    </dsp:sp>
    <dsp:sp modelId="{156839EF-1FDF-4A0A-A47E-690EE7E7F274}">
      <dsp:nvSpPr>
        <dsp:cNvPr id="0" name=""/>
        <dsp:cNvSpPr/>
      </dsp:nvSpPr>
      <dsp:spPr>
        <a:xfrm>
          <a:off x="3891433" y="1214003"/>
          <a:ext cx="1317229" cy="131739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A3F38B0-E5EE-412E-AA45-0AB3B2D0E980}">
      <dsp:nvSpPr>
        <dsp:cNvPr id="0" name=""/>
        <dsp:cNvSpPr/>
      </dsp:nvSpPr>
      <dsp:spPr>
        <a:xfrm>
          <a:off x="2301975" y="767334"/>
          <a:ext cx="1426998" cy="8884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444500" rtl="0">
            <a:lnSpc>
              <a:spcPct val="90000"/>
            </a:lnSpc>
            <a:spcBef>
              <a:spcPct val="0"/>
            </a:spcBef>
            <a:spcAft>
              <a:spcPct val="35000"/>
            </a:spcAft>
          </a:pPr>
          <a:r>
            <a:rPr lang="kk-KZ" sz="1000" kern="1200" smtClean="0"/>
            <a:t>оның тиімділігін арттыру үшін жеке тұлғааралық өзара әрекеттестіктің жеке тәсілдерімен танысу және меңгеру.</a:t>
          </a:r>
          <a:endParaRPr lang="ru-RU" sz="1000" kern="1200"/>
        </a:p>
      </dsp:txBody>
      <dsp:txXfrm>
        <a:off x="2301975" y="767334"/>
        <a:ext cx="1426998" cy="8884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D68E655-D8B4-4B45-9E96-9D8A85B5C3F6}" type="datetimeFigureOut">
              <a:rPr lang="ru-RU" smtClean="0"/>
              <a:t>23.12.2020</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8D9ABF5-52AE-45A0-B15A-93C2238F4508}"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42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68E655-D8B4-4B45-9E96-9D8A85B5C3F6}"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4135215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68E655-D8B4-4B45-9E96-9D8A85B5C3F6}"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122108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D68E655-D8B4-4B45-9E96-9D8A85B5C3F6}"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345470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68E655-D8B4-4B45-9E96-9D8A85B5C3F6}"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D9ABF5-52AE-45A0-B15A-93C2238F4508}"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73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D68E655-D8B4-4B45-9E96-9D8A85B5C3F6}"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196059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D68E655-D8B4-4B45-9E96-9D8A85B5C3F6}"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1206631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D68E655-D8B4-4B45-9E96-9D8A85B5C3F6}"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1520855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8E655-D8B4-4B45-9E96-9D8A85B5C3F6}"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1815400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68E655-D8B4-4B45-9E96-9D8A85B5C3F6}"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3096532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68E655-D8B4-4B45-9E96-9D8A85B5C3F6}"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D9ABF5-52AE-45A0-B15A-93C2238F4508}" type="slidenum">
              <a:rPr lang="ru-RU" smtClean="0"/>
              <a:t>‹#›</a:t>
            </a:fld>
            <a:endParaRPr lang="ru-RU"/>
          </a:p>
        </p:txBody>
      </p:sp>
    </p:spTree>
    <p:extLst>
      <p:ext uri="{BB962C8B-B14F-4D97-AF65-F5344CB8AC3E}">
        <p14:creationId xmlns:p14="http://schemas.microsoft.com/office/powerpoint/2010/main" val="406375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D68E655-D8B4-4B45-9E96-9D8A85B5C3F6}" type="datetimeFigureOut">
              <a:rPr lang="ru-RU" smtClean="0"/>
              <a:t>23.12.2020</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58D9ABF5-52AE-45A0-B15A-93C2238F4508}" type="slidenum">
              <a:rPr lang="ru-RU" smtClean="0"/>
              <a:t>‹#›</a:t>
            </a:fld>
            <a:endParaRPr lang="ru-RU"/>
          </a:p>
        </p:txBody>
      </p:sp>
    </p:spTree>
    <p:extLst>
      <p:ext uri="{BB962C8B-B14F-4D97-AF65-F5344CB8AC3E}">
        <p14:creationId xmlns:p14="http://schemas.microsoft.com/office/powerpoint/2010/main" val="235335450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800" dirty="0" err="1"/>
              <a:t>Әлеуметтік-психологиялық</a:t>
            </a:r>
            <a:r>
              <a:rPr lang="ru-RU" sz="4800" dirty="0"/>
              <a:t> тренинг </a:t>
            </a:r>
            <a:r>
              <a:rPr lang="ru-RU" sz="4800" dirty="0" err="1"/>
              <a:t>арнайы</a:t>
            </a:r>
            <a:r>
              <a:rPr lang="ru-RU" sz="4800" dirty="0"/>
              <a:t> </a:t>
            </a:r>
            <a:r>
              <a:rPr lang="ru-RU" sz="4800" dirty="0" err="1"/>
              <a:t>ұйымдастырылған</a:t>
            </a:r>
            <a:r>
              <a:rPr lang="ru-RU" sz="4800" dirty="0"/>
              <a:t> </a:t>
            </a:r>
            <a:r>
              <a:rPr lang="ru-RU" sz="4800" dirty="0" err="1"/>
              <a:t>қарым-қатынас</a:t>
            </a:r>
            <a:r>
              <a:rPr lang="ru-RU" sz="4800" dirty="0"/>
              <a:t> </a:t>
            </a:r>
            <a:r>
              <a:rPr lang="ru-RU" sz="4800" dirty="0" err="1"/>
              <a:t>түрі</a:t>
            </a:r>
            <a:r>
              <a:rPr lang="ru-RU" sz="4800" dirty="0"/>
              <a:t> </a:t>
            </a:r>
            <a:r>
              <a:rPr lang="ru-RU" sz="4800" dirty="0" err="1"/>
              <a:t>ретінде</a:t>
            </a:r>
            <a:r>
              <a:rPr lang="ru-RU" sz="4800" dirty="0"/>
              <a:t>.</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861233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Өзін басқа адамдардың қабылдауы арқылы қабылдау.</a:t>
            </a:r>
            <a:endParaRPr lang="ru-RU" dirty="0"/>
          </a:p>
        </p:txBody>
      </p:sp>
      <p:sp>
        <p:nvSpPr>
          <p:cNvPr id="3" name="Объект 2"/>
          <p:cNvSpPr>
            <a:spLocks noGrp="1"/>
          </p:cNvSpPr>
          <p:nvPr>
            <p:ph idx="1"/>
          </p:nvPr>
        </p:nvSpPr>
        <p:spPr/>
        <p:txBody>
          <a:bodyPr/>
          <a:lstStyle/>
          <a:p>
            <a:r>
              <a:rPr lang="kk-KZ" dirty="0"/>
              <a:t>Біз қоршаған ортамен берілетін ақпаратты пайдаланамыз. Бұл жағдайда біз басқа адамдар туралы не ойлайтынын білгенде" кері байланыс " механизмі жұмыс істейді.</a:t>
            </a:r>
            <a:endParaRPr lang="ru-RU" dirty="0"/>
          </a:p>
          <a:p>
            <a:r>
              <a:rPr lang="kk-KZ" dirty="0"/>
              <a:t>Әлеуметтік-психологиялық тренинг кезінде үнемі кері байланыс әрекет етеді, бұл қатысушыларға топ мүшелерінің өз мінез-құлық мәнері туралы, адамдар сезінетін сезімдер туралы пікірін білуге мүмкіндік береді' олармен байланысқа түсетін адамдар. Және бұл ақпарат  оңай болуы мүмкін тексерілді тікелей сұрағы: "Ал сен қалай қарайсын менің айтуынша?"немесе" менің ісім туралы не ойлайсың?"Қатысушылар тиімді және тиімді кері байланысқа дайын болуы тиіс. Бұл тренингтің мәні</a:t>
            </a:r>
            <a:r>
              <a:rPr lang="kk-KZ" dirty="0" smtClean="0"/>
              <a:t>.</a:t>
            </a:r>
            <a:endParaRPr lang="ru-RU" dirty="0"/>
          </a:p>
        </p:txBody>
      </p:sp>
    </p:spTree>
    <p:extLst>
      <p:ext uri="{BB962C8B-B14F-4D97-AF65-F5344CB8AC3E}">
        <p14:creationId xmlns:p14="http://schemas.microsoft.com/office/powerpoint/2010/main" val="326905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Өз қызметінің нәтижелері арқылы өзін қабылдау.</a:t>
            </a:r>
            <a:endParaRPr lang="ru-RU" dirty="0"/>
          </a:p>
        </p:txBody>
      </p:sp>
      <p:sp>
        <p:nvSpPr>
          <p:cNvPr id="3" name="Объект 2"/>
          <p:cNvSpPr>
            <a:spLocks noGrp="1"/>
          </p:cNvSpPr>
          <p:nvPr>
            <p:ph idx="1"/>
          </p:nvPr>
        </p:nvSpPr>
        <p:spPr/>
        <p:txBody>
          <a:bodyPr>
            <a:normAutofit/>
          </a:bodyPr>
          <a:lstStyle/>
          <a:p>
            <a:r>
              <a:rPr lang="kk-KZ" sz="2800" dirty="0"/>
              <a:t>Біз не істегенін бағалауға құқымыз бар. Бұл тұлғаның дамуына көмектесетін немесе осы процеске кедергі келтіретін өзін-өзі бағалау механизмі. Ең алдымен ол өзін-өзі бағалауға әсер етеді, бұл оқушының қалыптасатын тұлғасы үшін аса маңызды.</a:t>
            </a:r>
            <a:endParaRPr lang="ru-RU" sz="2800" dirty="0"/>
          </a:p>
          <a:p>
            <a:r>
              <a:rPr lang="kk-KZ" sz="2800" dirty="0"/>
              <a:t>Тренинг тобында әр қатысушының өзін-өзі бағалау деңгейін үнемі анықтау және оны қажетті түзету жүзеге асырылады</a:t>
            </a:r>
            <a:r>
              <a:rPr lang="kk-KZ" sz="2800" dirty="0" smtClean="0"/>
              <a:t>.</a:t>
            </a:r>
            <a:endParaRPr lang="ru-RU" sz="2800" dirty="0"/>
          </a:p>
        </p:txBody>
      </p:sp>
    </p:spTree>
    <p:extLst>
      <p:ext uri="{BB962C8B-B14F-4D97-AF65-F5344CB8AC3E}">
        <p14:creationId xmlns:p14="http://schemas.microsoft.com/office/powerpoint/2010/main" val="1618892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Өзіндік сыртқы келбетті қабылдау арқылы өзін қабылдау.</a:t>
            </a:r>
            <a:endParaRPr lang="ru-RU" dirty="0"/>
          </a:p>
        </p:txBody>
      </p:sp>
      <p:sp>
        <p:nvSpPr>
          <p:cNvPr id="3" name="Объект 2"/>
          <p:cNvSpPr>
            <a:spLocks noGrp="1"/>
          </p:cNvSpPr>
          <p:nvPr>
            <p:ph idx="1"/>
          </p:nvPr>
        </p:nvSpPr>
        <p:spPr/>
        <p:txBody>
          <a:bodyPr>
            <a:normAutofit/>
          </a:bodyPr>
          <a:lstStyle/>
          <a:p>
            <a:r>
              <a:rPr lang="kk-KZ" sz="2800" dirty="0"/>
              <a:t>Біз өз денемізді, физикалық "мен" біздің туғаннан қандай. Бұл жағдайда біз айнаға қарап қуанамыз; "менің мұрыным (ауыз, құлақ, көз және т. б.) қандай керемет", және өзіңізді сұрай отырып: "неге менде мұрын (ауыз, құлақ, көз және т. б.) бар?»</a:t>
            </a:r>
            <a:endParaRPr lang="ru-RU" sz="2800" dirty="0"/>
          </a:p>
          <a:p>
            <a:r>
              <a:rPr lang="kk-KZ" sz="2800" dirty="0"/>
              <a:t>Тренинг барысында қатысушылар өздерінің сыртқы келбетін қандай етіп қабылдауға және оны қабылдап, өздерін және өз мүмкіндіктерін дамытуға үйренеді</a:t>
            </a:r>
            <a:r>
              <a:rPr lang="kk-KZ" sz="2800" dirty="0" smtClean="0"/>
              <a:t>.</a:t>
            </a:r>
            <a:endParaRPr lang="ru-RU" sz="2800" dirty="0"/>
          </a:p>
        </p:txBody>
      </p:sp>
    </p:spTree>
    <p:extLst>
      <p:ext uri="{BB962C8B-B14F-4D97-AF65-F5344CB8AC3E}">
        <p14:creationId xmlns:p14="http://schemas.microsoft.com/office/powerpoint/2010/main" val="1227723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r>
              <a:rPr lang="kk-KZ" sz="3200" dirty="0"/>
              <a:t>Келтірілген тренингтердің кез келгенінің басты гуманистік идеясы адамды мәжбүрлемеу, оған бермемеу, өзіне өзі болуға көмектесу, өзін қабылдау және сүю, оған қуанышты және бақытты өмір сүруге кедергі келтіретін стереотиптерді жеңу, ең алдымен қоршаған адамдармен түрлі әлеуметтік салаларда қарым-қатынаста болу.</a:t>
            </a:r>
            <a:endParaRPr lang="ru-RU" sz="3200" dirty="0"/>
          </a:p>
          <a:p>
            <a:endParaRPr lang="ru-RU" sz="3200" dirty="0"/>
          </a:p>
        </p:txBody>
      </p:sp>
    </p:spTree>
    <p:extLst>
      <p:ext uri="{BB962C8B-B14F-4D97-AF65-F5344CB8AC3E}">
        <p14:creationId xmlns:p14="http://schemas.microsoft.com/office/powerpoint/2010/main" val="4064453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709" y="609600"/>
            <a:ext cx="10982036" cy="1356360"/>
          </a:xfrm>
        </p:spPr>
        <p:txBody>
          <a:bodyPr>
            <a:noAutofit/>
          </a:bodyPr>
          <a:lstStyle/>
          <a:p>
            <a:r>
              <a:rPr lang="kk-KZ" sz="3200" dirty="0"/>
              <a:t>Әлеуметтік-психологиялық тренинг тобының тиімді жұмыс істеуі үшін сабақты ұйымдастыратын және өткізетін жетекшіге тренингтің жалпы мақсатын түсіну қажет, мысалы</a:t>
            </a:r>
            <a:r>
              <a:rPr lang="kk-KZ" sz="3200" dirty="0" smtClean="0"/>
              <a:t>:</a:t>
            </a:r>
            <a:endParaRPr lang="ru-RU" sz="32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946418979"/>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2819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Оқу әдебиеттер</a:t>
            </a:r>
            <a:r>
              <a:rPr lang="kk-KZ" b="1" dirty="0" smtClean="0"/>
              <a:t>:</a:t>
            </a:r>
            <a:endParaRPr lang="ru-RU" dirty="0"/>
          </a:p>
        </p:txBody>
      </p:sp>
      <p:sp>
        <p:nvSpPr>
          <p:cNvPr id="3" name="Объект 2"/>
          <p:cNvSpPr>
            <a:spLocks noGrp="1"/>
          </p:cNvSpPr>
          <p:nvPr>
            <p:ph idx="1"/>
          </p:nvPr>
        </p:nvSpPr>
        <p:spPr/>
        <p:txBody>
          <a:bodyPr/>
          <a:lstStyle/>
          <a:p>
            <a:r>
              <a:rPr lang="ru-RU" i="1" dirty="0"/>
              <a:t>Александрова Е. В. </a:t>
            </a:r>
            <a:r>
              <a:rPr lang="ru-RU" dirty="0"/>
              <a:t>Социально-трудовые конфликты: пути разрешения.</a:t>
            </a:r>
            <a:r>
              <a:rPr lang="en-US" dirty="0"/>
              <a:t> </a:t>
            </a:r>
            <a:r>
              <a:rPr lang="ru-RU" dirty="0"/>
              <a:t>– М.: ПМБ РАУ, 1993.</a:t>
            </a:r>
          </a:p>
          <a:p>
            <a:r>
              <a:rPr lang="ru-RU" i="1" dirty="0"/>
              <a:t>Берн Э. </a:t>
            </a:r>
            <a:r>
              <a:rPr lang="ru-RU" dirty="0"/>
              <a:t>Игры, в которые играют люди. Люди, которые играют в игры.</a:t>
            </a:r>
            <a:r>
              <a:rPr lang="en-US" dirty="0"/>
              <a:t> </a:t>
            </a:r>
            <a:r>
              <a:rPr lang="ru-RU" dirty="0"/>
              <a:t>– СПб.; М.: Университетская книга, АСТ, 1998.</a:t>
            </a:r>
          </a:p>
          <a:p>
            <a:r>
              <a:rPr lang="ru-RU" i="1" dirty="0"/>
              <a:t>Бороздина Г. В. </a:t>
            </a:r>
            <a:r>
              <a:rPr lang="ru-RU" dirty="0"/>
              <a:t>Психология делового общения: Учебное пособие.</a:t>
            </a:r>
            <a:r>
              <a:rPr lang="en-US" dirty="0"/>
              <a:t> </a:t>
            </a:r>
            <a:r>
              <a:rPr lang="ru-RU" dirty="0"/>
              <a:t>– М.: ИНФРА-М, 1998.</a:t>
            </a:r>
          </a:p>
          <a:p>
            <a:r>
              <a:rPr lang="ru-RU" i="1" dirty="0" err="1"/>
              <a:t>Ворожейкин</a:t>
            </a:r>
            <a:r>
              <a:rPr lang="ru-RU" i="1" dirty="0"/>
              <a:t> И. </a:t>
            </a:r>
            <a:r>
              <a:rPr lang="ru-RU" dirty="0"/>
              <a:t>Е., </a:t>
            </a:r>
            <a:r>
              <a:rPr lang="ru-RU" i="1" dirty="0" err="1"/>
              <a:t>Кибанов</a:t>
            </a:r>
            <a:r>
              <a:rPr lang="ru-RU" i="1" dirty="0"/>
              <a:t> А. </a:t>
            </a:r>
            <a:r>
              <a:rPr lang="ru-RU" dirty="0"/>
              <a:t>Я., </a:t>
            </a:r>
            <a:r>
              <a:rPr lang="ru-RU" i="1" dirty="0"/>
              <a:t>Захаров Д. К. </a:t>
            </a:r>
            <a:r>
              <a:rPr lang="ru-RU" dirty="0" err="1"/>
              <a:t>Конфликтология</a:t>
            </a:r>
            <a:r>
              <a:rPr lang="ru-RU" dirty="0"/>
              <a:t>: Учебник.</a:t>
            </a:r>
            <a:r>
              <a:rPr lang="en-US" dirty="0"/>
              <a:t> </a:t>
            </a:r>
            <a:r>
              <a:rPr lang="ru-RU"/>
              <a:t>– М.: ИНФРА-М, </a:t>
            </a:r>
            <a:r>
              <a:rPr lang="ru-RU"/>
              <a:t>2000</a:t>
            </a:r>
            <a:r>
              <a:rPr lang="ru-RU" smtClean="0"/>
              <a:t>.</a:t>
            </a:r>
            <a:endParaRPr lang="ru-RU"/>
          </a:p>
        </p:txBody>
      </p:sp>
    </p:spTree>
    <p:extLst>
      <p:ext uri="{BB962C8B-B14F-4D97-AF65-F5344CB8AC3E}">
        <p14:creationId xmlns:p14="http://schemas.microsoft.com/office/powerpoint/2010/main" val="1434642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i="1" dirty="0"/>
              <a:t>Негізгі сұрақтар</a:t>
            </a:r>
            <a:r>
              <a:rPr lang="kk-KZ" b="1" i="1" dirty="0" smtClean="0"/>
              <a:t>:</a:t>
            </a:r>
            <a:endParaRPr lang="ru-RU" dirty="0"/>
          </a:p>
        </p:txBody>
      </p:sp>
      <p:sp>
        <p:nvSpPr>
          <p:cNvPr id="3" name="Объект 2"/>
          <p:cNvSpPr>
            <a:spLocks noGrp="1"/>
          </p:cNvSpPr>
          <p:nvPr>
            <p:ph idx="1"/>
          </p:nvPr>
        </p:nvSpPr>
        <p:spPr/>
        <p:txBody>
          <a:bodyPr>
            <a:normAutofit/>
          </a:bodyPr>
          <a:lstStyle/>
          <a:p>
            <a:r>
              <a:rPr lang="kk-KZ" sz="3200" dirty="0"/>
              <a:t>1. Әлеуметтік-психологиялық тренинг дегеніміз не?</a:t>
            </a:r>
            <a:endParaRPr lang="ru-RU" sz="3200" dirty="0"/>
          </a:p>
          <a:p>
            <a:r>
              <a:rPr lang="kk-KZ" sz="3200" dirty="0"/>
              <a:t>2. Қарым-қатынас саласындағы құзыреттілік.</a:t>
            </a:r>
            <a:endParaRPr lang="ru-RU" sz="3200" dirty="0"/>
          </a:p>
          <a:p>
            <a:r>
              <a:rPr lang="kk-KZ" sz="3200" dirty="0"/>
              <a:t>3. Тұлғаның өзін-өзі қабылдауының негізгі бағыттары</a:t>
            </a:r>
            <a:r>
              <a:rPr lang="kk-KZ" sz="3200" dirty="0" smtClean="0"/>
              <a:t>.</a:t>
            </a:r>
            <a:endParaRPr lang="ru-RU" sz="3200" dirty="0"/>
          </a:p>
        </p:txBody>
      </p:sp>
    </p:spTree>
    <p:extLst>
      <p:ext uri="{BB962C8B-B14F-4D97-AF65-F5344CB8AC3E}">
        <p14:creationId xmlns:p14="http://schemas.microsoft.com/office/powerpoint/2010/main" val="2648470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2800" dirty="0" err="1"/>
              <a:t>Әлеуметтік-психологиялық</a:t>
            </a:r>
            <a:r>
              <a:rPr lang="ru-RU" sz="2800" dirty="0"/>
              <a:t> тренинг-</a:t>
            </a:r>
            <a:r>
              <a:rPr lang="ru-RU" sz="2800" dirty="0" err="1"/>
              <a:t>бұл</a:t>
            </a:r>
            <a:r>
              <a:rPr lang="ru-RU" sz="2800" dirty="0"/>
              <a:t> </a:t>
            </a:r>
            <a:r>
              <a:rPr lang="ru-RU" sz="2800" dirty="0" err="1"/>
              <a:t>топтық</a:t>
            </a:r>
            <a:r>
              <a:rPr lang="ru-RU" sz="2800" dirty="0"/>
              <a:t> </a:t>
            </a:r>
            <a:r>
              <a:rPr lang="ru-RU" sz="2800" dirty="0" err="1"/>
              <a:t>жұмыстың</a:t>
            </a:r>
            <a:r>
              <a:rPr lang="ru-RU" sz="2800" dirty="0"/>
              <a:t> </a:t>
            </a:r>
            <a:r>
              <a:rPr lang="ru-RU" sz="2800" dirty="0" err="1"/>
              <a:t>белсенді</a:t>
            </a:r>
            <a:r>
              <a:rPr lang="ru-RU" sz="2800" dirty="0"/>
              <a:t> </a:t>
            </a:r>
            <a:r>
              <a:rPr lang="ru-RU" sz="2800" dirty="0" err="1"/>
              <a:t>әдістеріне</a:t>
            </a:r>
            <a:r>
              <a:rPr lang="ru-RU" sz="2800" dirty="0"/>
              <a:t> </a:t>
            </a:r>
            <a:r>
              <a:rPr lang="ru-RU" sz="2800" dirty="0" err="1"/>
              <a:t>негізделген</a:t>
            </a:r>
            <a:r>
              <a:rPr lang="ru-RU" sz="2800" dirty="0"/>
              <a:t> </a:t>
            </a:r>
            <a:r>
              <a:rPr lang="ru-RU" sz="2800" dirty="0" err="1"/>
              <a:t>психологиялық</a:t>
            </a:r>
            <a:r>
              <a:rPr lang="ru-RU" sz="2800" dirty="0"/>
              <a:t> </a:t>
            </a:r>
            <a:r>
              <a:rPr lang="ru-RU" sz="2800" dirty="0" err="1"/>
              <a:t>әсер</a:t>
            </a:r>
            <a:r>
              <a:rPr lang="ru-RU" sz="2800" dirty="0"/>
              <a:t> </a:t>
            </a:r>
            <a:r>
              <a:rPr lang="ru-RU" sz="2800" dirty="0" err="1"/>
              <a:t>ететін</a:t>
            </a:r>
            <a:r>
              <a:rPr lang="ru-RU" sz="2800" dirty="0"/>
              <a:t> </a:t>
            </a:r>
            <a:r>
              <a:rPr lang="ru-RU" sz="2800" dirty="0" err="1"/>
              <a:t>арнайы</a:t>
            </a:r>
            <a:r>
              <a:rPr lang="ru-RU" sz="2800" dirty="0"/>
              <a:t> </a:t>
            </a:r>
            <a:r>
              <a:rPr lang="ru-RU" sz="2800" dirty="0" err="1"/>
              <a:t>ұйымдастырылған</a:t>
            </a:r>
            <a:r>
              <a:rPr lang="ru-RU" sz="2800" dirty="0"/>
              <a:t> </a:t>
            </a:r>
            <a:r>
              <a:rPr lang="ru-RU" sz="2800" dirty="0" err="1"/>
              <a:t>қарым-қатынас</a:t>
            </a:r>
            <a:r>
              <a:rPr lang="ru-RU" sz="2800" dirty="0"/>
              <a:t> </a:t>
            </a:r>
            <a:r>
              <a:rPr lang="ru-RU" sz="2800" dirty="0" err="1"/>
              <a:t>түрі</a:t>
            </a:r>
            <a:r>
              <a:rPr lang="ru-RU" sz="2800" dirty="0"/>
              <a:t>. Тренинг </a:t>
            </a:r>
            <a:r>
              <a:rPr lang="ru-RU" sz="2800" dirty="0" err="1"/>
              <a:t>барысында</a:t>
            </a:r>
            <a:r>
              <a:rPr lang="ru-RU" sz="2800" dirty="0"/>
              <a:t> </a:t>
            </a:r>
            <a:r>
              <a:rPr lang="ru-RU" sz="2800" dirty="0" err="1"/>
              <a:t>тұлғаны</a:t>
            </a:r>
            <a:r>
              <a:rPr lang="ru-RU" sz="2800" dirty="0"/>
              <a:t> </a:t>
            </a:r>
            <a:r>
              <a:rPr lang="ru-RU" sz="2800" dirty="0" err="1"/>
              <a:t>дамыту</a:t>
            </a:r>
            <a:r>
              <a:rPr lang="ru-RU" sz="2800" dirty="0"/>
              <a:t> </a:t>
            </a:r>
            <a:r>
              <a:rPr lang="ru-RU" sz="2800" dirty="0" err="1"/>
              <a:t>мәселелері</a:t>
            </a:r>
            <a:r>
              <a:rPr lang="ru-RU" sz="2800" dirty="0"/>
              <a:t> </a:t>
            </a:r>
            <a:r>
              <a:rPr lang="ru-RU" sz="2800" dirty="0" err="1"/>
              <a:t>анағұрлым</a:t>
            </a:r>
            <a:r>
              <a:rPr lang="ru-RU" sz="2800" dirty="0"/>
              <a:t> </a:t>
            </a:r>
            <a:r>
              <a:rPr lang="ru-RU" sz="2800" dirty="0" err="1"/>
              <a:t>тиімді</a:t>
            </a:r>
            <a:r>
              <a:rPr lang="ru-RU" sz="2800" dirty="0"/>
              <a:t> </a:t>
            </a:r>
            <a:r>
              <a:rPr lang="ru-RU" sz="2800" dirty="0" err="1"/>
              <a:t>шешіліп</a:t>
            </a:r>
            <a:r>
              <a:rPr lang="ru-RU" sz="2800" dirty="0"/>
              <a:t>, </a:t>
            </a:r>
            <a:r>
              <a:rPr lang="ru-RU" sz="2800" dirty="0" err="1"/>
              <a:t>коммуникативтік</a:t>
            </a:r>
            <a:r>
              <a:rPr lang="ru-RU" sz="2800" dirty="0"/>
              <a:t> </a:t>
            </a:r>
            <a:r>
              <a:rPr lang="ru-RU" sz="2800" dirty="0" err="1"/>
              <a:t>дағдылар</a:t>
            </a:r>
            <a:r>
              <a:rPr lang="ru-RU" sz="2800" dirty="0"/>
              <a:t> </a:t>
            </a:r>
            <a:r>
              <a:rPr lang="ru-RU" sz="2800" dirty="0" err="1"/>
              <a:t>сәтті</a:t>
            </a:r>
            <a:r>
              <a:rPr lang="ru-RU" sz="2800" dirty="0"/>
              <a:t> </a:t>
            </a:r>
            <a:r>
              <a:rPr lang="ru-RU" sz="2800" dirty="0" err="1"/>
              <a:t>қалыптасуда</a:t>
            </a:r>
            <a:r>
              <a:rPr lang="ru-RU" sz="2800" dirty="0"/>
              <a:t>. Тренинг </a:t>
            </a:r>
            <a:r>
              <a:rPr lang="ru-RU" sz="2800" dirty="0" err="1"/>
              <a:t>қатысушыларға</a:t>
            </a:r>
            <a:r>
              <a:rPr lang="ru-RU" sz="2800" dirty="0"/>
              <a:t> </a:t>
            </a:r>
            <a:r>
              <a:rPr lang="ru-RU" sz="2800" dirty="0" err="1"/>
              <a:t>бұрын</a:t>
            </a:r>
            <a:r>
              <a:rPr lang="ru-RU" sz="2800" dirty="0"/>
              <a:t> </a:t>
            </a:r>
            <a:r>
              <a:rPr lang="ru-RU" sz="2800" dirty="0" err="1"/>
              <a:t>қалыптасқан</a:t>
            </a:r>
            <a:r>
              <a:rPr lang="ru-RU" sz="2800" dirty="0"/>
              <a:t> </a:t>
            </a:r>
            <a:r>
              <a:rPr lang="ru-RU" sz="2800" dirty="0" err="1"/>
              <a:t>стереотиптерді</a:t>
            </a:r>
            <a:r>
              <a:rPr lang="ru-RU" sz="2800" dirty="0"/>
              <a:t> </a:t>
            </a:r>
            <a:r>
              <a:rPr lang="ru-RU" sz="2800" dirty="0" err="1"/>
              <a:t>саналы</a:t>
            </a:r>
            <a:r>
              <a:rPr lang="ru-RU" sz="2800" dirty="0"/>
              <a:t> </a:t>
            </a:r>
            <a:r>
              <a:rPr lang="ru-RU" sz="2800" dirty="0" err="1"/>
              <a:t>түрде</a:t>
            </a:r>
            <a:r>
              <a:rPr lang="ru-RU" sz="2800" dirty="0"/>
              <a:t> </a:t>
            </a:r>
            <a:r>
              <a:rPr lang="ru-RU" sz="2800" dirty="0" err="1"/>
              <a:t>қайта</a:t>
            </a:r>
            <a:r>
              <a:rPr lang="ru-RU" sz="2800" dirty="0"/>
              <a:t> </a:t>
            </a:r>
            <a:r>
              <a:rPr lang="ru-RU" sz="2800" dirty="0" err="1"/>
              <a:t>қарауға</a:t>
            </a:r>
            <a:r>
              <a:rPr lang="ru-RU" sz="2800" dirty="0"/>
              <a:t> </a:t>
            </a:r>
            <a:r>
              <a:rPr lang="ru-RU" sz="2800" dirty="0" err="1"/>
              <a:t>және</a:t>
            </a:r>
            <a:r>
              <a:rPr lang="ru-RU" sz="2800" dirty="0"/>
              <a:t> </a:t>
            </a:r>
            <a:r>
              <a:rPr lang="ru-RU" sz="2800" dirty="0" err="1"/>
              <a:t>өзінің</a:t>
            </a:r>
            <a:r>
              <a:rPr lang="ru-RU" sz="2800" dirty="0"/>
              <a:t> </a:t>
            </a:r>
            <a:r>
              <a:rPr lang="ru-RU" sz="2800" dirty="0" err="1"/>
              <a:t>жеке</a:t>
            </a:r>
            <a:r>
              <a:rPr lang="ru-RU" sz="2800" dirty="0"/>
              <a:t> </a:t>
            </a:r>
            <a:r>
              <a:rPr lang="ru-RU" sz="2800" dirty="0" err="1"/>
              <a:t>мәселелерін</a:t>
            </a:r>
            <a:r>
              <a:rPr lang="ru-RU" sz="2800" dirty="0"/>
              <a:t> </a:t>
            </a:r>
            <a:r>
              <a:rPr lang="ru-RU" sz="2800" dirty="0" err="1"/>
              <a:t>шешуге</a:t>
            </a:r>
            <a:r>
              <a:rPr lang="ru-RU" sz="2800" dirty="0"/>
              <a:t> </a:t>
            </a:r>
            <a:r>
              <a:rPr lang="ru-RU" sz="2800" dirty="0" err="1"/>
              <a:t>мүмкіндік</a:t>
            </a:r>
            <a:r>
              <a:rPr lang="ru-RU" sz="2800" dirty="0"/>
              <a:t> </a:t>
            </a:r>
            <a:r>
              <a:rPr lang="ru-RU" sz="2800" dirty="0" err="1"/>
              <a:t>береді</a:t>
            </a:r>
            <a:r>
              <a:rPr lang="ru-RU" sz="2800" dirty="0"/>
              <a:t>. </a:t>
            </a:r>
          </a:p>
        </p:txBody>
      </p:sp>
    </p:spTree>
    <p:extLst>
      <p:ext uri="{BB962C8B-B14F-4D97-AF65-F5344CB8AC3E}">
        <p14:creationId xmlns:p14="http://schemas.microsoft.com/office/powerpoint/2010/main" val="321965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43001" y="1117600"/>
            <a:ext cx="6532418" cy="4978400"/>
          </a:xfrm>
        </p:spPr>
        <p:txBody>
          <a:bodyPr/>
          <a:lstStyle/>
          <a:p>
            <a:r>
              <a:rPr lang="ru-RU" dirty="0" err="1"/>
              <a:t>Қатысушылар</a:t>
            </a:r>
            <a:r>
              <a:rPr lang="ru-RU" dirty="0"/>
              <a:t> </a:t>
            </a:r>
            <a:r>
              <a:rPr lang="ru-RU" dirty="0" err="1"/>
              <a:t>өздерінің</a:t>
            </a:r>
            <a:r>
              <a:rPr lang="ru-RU" dirty="0"/>
              <a:t> </a:t>
            </a:r>
            <a:r>
              <a:rPr lang="ru-RU" dirty="0" err="1"/>
              <a:t>психологиялық</a:t>
            </a:r>
            <a:r>
              <a:rPr lang="ru-RU" dirty="0"/>
              <a:t> </a:t>
            </a:r>
            <a:r>
              <a:rPr lang="ru-RU" dirty="0" err="1"/>
              <a:t>білімдерін</a:t>
            </a:r>
            <a:r>
              <a:rPr lang="ru-RU" dirty="0"/>
              <a:t> </a:t>
            </a:r>
            <a:r>
              <a:rPr lang="ru-RU" dirty="0" err="1"/>
              <a:t>толықтырады,оларда</a:t>
            </a:r>
            <a:r>
              <a:rPr lang="ru-RU" dirty="0"/>
              <a:t> </a:t>
            </a:r>
            <a:r>
              <a:rPr lang="ru-RU" dirty="0" err="1"/>
              <a:t>өзіне</a:t>
            </a:r>
            <a:r>
              <a:rPr lang="ru-RU" dirty="0"/>
              <a:t>, </a:t>
            </a:r>
            <a:r>
              <a:rPr lang="ru-RU" dirty="0" err="1"/>
              <a:t>қоршаған</a:t>
            </a:r>
            <a:r>
              <a:rPr lang="ru-RU" dirty="0"/>
              <a:t> </a:t>
            </a:r>
            <a:r>
              <a:rPr lang="ru-RU" dirty="0" err="1"/>
              <a:t>адамдарға</a:t>
            </a:r>
            <a:r>
              <a:rPr lang="ru-RU" dirty="0"/>
              <a:t> </a:t>
            </a:r>
            <a:r>
              <a:rPr lang="ru-RU" dirty="0" err="1"/>
              <a:t>және</a:t>
            </a:r>
            <a:r>
              <a:rPr lang="ru-RU" dirty="0"/>
              <a:t> </a:t>
            </a:r>
            <a:r>
              <a:rPr lang="ru-RU" dirty="0" err="1"/>
              <a:t>жалпы</a:t>
            </a:r>
            <a:r>
              <a:rPr lang="ru-RU" dirty="0"/>
              <a:t> </a:t>
            </a:r>
            <a:r>
              <a:rPr lang="ru-RU" dirty="0" err="1"/>
              <a:t>әлемге</a:t>
            </a:r>
            <a:r>
              <a:rPr lang="ru-RU" dirty="0"/>
              <a:t> </a:t>
            </a:r>
            <a:r>
              <a:rPr lang="ru-RU" dirty="0" err="1"/>
              <a:t>оң</a:t>
            </a:r>
            <a:r>
              <a:rPr lang="ru-RU" dirty="0"/>
              <a:t> </a:t>
            </a:r>
            <a:r>
              <a:rPr lang="ru-RU" dirty="0" err="1"/>
              <a:t>қарым-қатынастың</a:t>
            </a:r>
            <a:r>
              <a:rPr lang="ru-RU" dirty="0"/>
              <a:t> </a:t>
            </a:r>
            <a:r>
              <a:rPr lang="ru-RU" dirty="0" err="1"/>
              <a:t>белгілі</a:t>
            </a:r>
            <a:r>
              <a:rPr lang="ru-RU" dirty="0"/>
              <a:t> </a:t>
            </a:r>
            <a:r>
              <a:rPr lang="ru-RU" dirty="0" err="1"/>
              <a:t>бір</a:t>
            </a:r>
            <a:r>
              <a:rPr lang="ru-RU" dirty="0"/>
              <a:t> </a:t>
            </a:r>
            <a:r>
              <a:rPr lang="ru-RU" dirty="0" err="1"/>
              <a:t>тәжірибесі</a:t>
            </a:r>
            <a:r>
              <a:rPr lang="ru-RU" dirty="0"/>
              <a:t> </a:t>
            </a:r>
            <a:r>
              <a:rPr lang="ru-RU" dirty="0" err="1"/>
              <a:t>пайда</a:t>
            </a:r>
            <a:r>
              <a:rPr lang="ru-RU" dirty="0"/>
              <a:t> </a:t>
            </a:r>
            <a:r>
              <a:rPr lang="ru-RU" dirty="0" err="1"/>
              <a:t>болады</a:t>
            </a:r>
            <a:r>
              <a:rPr lang="ru-RU" dirty="0"/>
              <a:t>.</a:t>
            </a:r>
          </a:p>
          <a:p>
            <a:r>
              <a:rPr lang="ru-RU" dirty="0" err="1"/>
              <a:t>Сабақ</a:t>
            </a:r>
            <a:r>
              <a:rPr lang="ru-RU" dirty="0"/>
              <a:t> </a:t>
            </a:r>
            <a:r>
              <a:rPr lang="ru-RU" dirty="0" err="1"/>
              <a:t>барысында</a:t>
            </a:r>
            <a:r>
              <a:rPr lang="ru-RU" dirty="0"/>
              <a:t> </a:t>
            </a:r>
            <a:r>
              <a:rPr lang="ru-RU" dirty="0" err="1"/>
              <a:t>әлеуметтік-психологиялық</a:t>
            </a:r>
            <a:r>
              <a:rPr lang="ru-RU" dirty="0"/>
              <a:t> тренинг </a:t>
            </a:r>
            <a:r>
              <a:rPr lang="ru-RU" dirty="0" err="1"/>
              <a:t>қатысушылары</a:t>
            </a:r>
            <a:r>
              <a:rPr lang="ru-RU" dirty="0"/>
              <a:t> </a:t>
            </a:r>
            <a:r>
              <a:rPr lang="ru-RU" dirty="0" err="1"/>
              <a:t>тұлғааралық</a:t>
            </a:r>
            <a:r>
              <a:rPr lang="ru-RU" dirty="0"/>
              <a:t> </a:t>
            </a:r>
            <a:r>
              <a:rPr lang="ru-RU" dirty="0" err="1"/>
              <a:t>өзара</a:t>
            </a:r>
            <a:r>
              <a:rPr lang="ru-RU" dirty="0"/>
              <a:t> </a:t>
            </a:r>
            <a:r>
              <a:rPr lang="ru-RU" dirty="0" err="1"/>
              <a:t>іс-қимылдың</a:t>
            </a:r>
            <a:r>
              <a:rPr lang="ru-RU" dirty="0"/>
              <a:t> </a:t>
            </a:r>
            <a:r>
              <a:rPr lang="ru-RU" dirty="0" err="1"/>
              <a:t>түрлі</a:t>
            </a:r>
            <a:r>
              <a:rPr lang="ru-RU" dirty="0"/>
              <a:t> </a:t>
            </a:r>
            <a:r>
              <a:rPr lang="ru-RU" dirty="0" err="1"/>
              <a:t>тәсілдерін</a:t>
            </a:r>
            <a:r>
              <a:rPr lang="ru-RU" dirty="0"/>
              <a:t> </a:t>
            </a:r>
            <a:r>
              <a:rPr lang="ru-RU" dirty="0" err="1"/>
              <a:t>меңгере</a:t>
            </a:r>
            <a:r>
              <a:rPr lang="ru-RU" dirty="0"/>
              <a:t> </a:t>
            </a:r>
            <a:r>
              <a:rPr lang="ru-RU" dirty="0" err="1"/>
              <a:t>отырып</a:t>
            </a:r>
            <a:r>
              <a:rPr lang="ru-RU" dirty="0"/>
              <a:t>, </a:t>
            </a:r>
            <a:r>
              <a:rPr lang="ru-RU" dirty="0" err="1"/>
              <a:t>қарым-қатынас</a:t>
            </a:r>
            <a:r>
              <a:rPr lang="ru-RU" dirty="0"/>
              <a:t> </a:t>
            </a:r>
            <a:r>
              <a:rPr lang="ru-RU" dirty="0" err="1"/>
              <a:t>саласында</a:t>
            </a:r>
            <a:r>
              <a:rPr lang="ru-RU" dirty="0"/>
              <a:t> </a:t>
            </a:r>
            <a:r>
              <a:rPr lang="ru-RU" dirty="0" err="1"/>
              <a:t>анағұрлым</a:t>
            </a:r>
            <a:r>
              <a:rPr lang="ru-RU" dirty="0"/>
              <a:t> </a:t>
            </a:r>
            <a:r>
              <a:rPr lang="ru-RU" dirty="0" err="1"/>
              <a:t>құзыретті</a:t>
            </a:r>
            <a:r>
              <a:rPr lang="ru-RU" dirty="0"/>
              <a:t> </a:t>
            </a:r>
            <a:r>
              <a:rPr lang="ru-RU" dirty="0" err="1"/>
              <a:t>болады</a:t>
            </a:r>
            <a:r>
              <a:rPr lang="ru-RU" dirty="0"/>
              <a:t>. </a:t>
            </a:r>
            <a:r>
              <a:rPr lang="ru-RU" dirty="0" err="1"/>
              <a:t>Бұл</a:t>
            </a:r>
            <a:r>
              <a:rPr lang="ru-RU" dirty="0"/>
              <a:t> </a:t>
            </a:r>
            <a:r>
              <a:rPr lang="ru-RU" dirty="0" err="1"/>
              <a:t>бүгінгі</a:t>
            </a:r>
            <a:r>
              <a:rPr lang="ru-RU" dirty="0"/>
              <a:t> </a:t>
            </a:r>
            <a:r>
              <a:rPr lang="ru-RU" dirty="0" err="1"/>
              <a:t>күні</a:t>
            </a:r>
            <a:r>
              <a:rPr lang="ru-RU" dirty="0"/>
              <a:t> </a:t>
            </a:r>
            <a:r>
              <a:rPr lang="ru-RU" dirty="0" err="1"/>
              <a:t>ерекше</a:t>
            </a:r>
            <a:r>
              <a:rPr lang="ru-RU" dirty="0"/>
              <a:t> </a:t>
            </a:r>
            <a:r>
              <a:rPr lang="ru-RU" dirty="0" err="1"/>
              <a:t>маңызды</a:t>
            </a:r>
            <a:r>
              <a:rPr lang="ru-RU" dirty="0"/>
              <a:t>, </a:t>
            </a:r>
            <a:r>
              <a:rPr lang="ru-RU" dirty="0" err="1"/>
              <a:t>өйткені</a:t>
            </a:r>
            <a:r>
              <a:rPr lang="ru-RU" dirty="0"/>
              <a:t> </a:t>
            </a:r>
            <a:r>
              <a:rPr lang="ru-RU" dirty="0" err="1"/>
              <a:t>өзіндік</a:t>
            </a:r>
            <a:r>
              <a:rPr lang="ru-RU" dirty="0"/>
              <a:t> </a:t>
            </a:r>
            <a:r>
              <a:rPr lang="ru-RU" dirty="0" err="1"/>
              <a:t>коммуникациялық</a:t>
            </a:r>
            <a:r>
              <a:rPr lang="ru-RU" dirty="0"/>
              <a:t> "</a:t>
            </a:r>
            <a:r>
              <a:rPr lang="ru-RU" dirty="0" err="1"/>
              <a:t>жарылыс</a:t>
            </a:r>
            <a:r>
              <a:rPr lang="ru-RU" dirty="0"/>
              <a:t>" - </a:t>
            </a:r>
            <a:r>
              <a:rPr lang="ru-RU" dirty="0" err="1"/>
              <a:t>қарым-қатынас</a:t>
            </a:r>
            <a:r>
              <a:rPr lang="ru-RU" dirty="0"/>
              <a:t> </a:t>
            </a:r>
            <a:r>
              <a:rPr lang="ru-RU" dirty="0" err="1"/>
              <a:t>саласындағы</a:t>
            </a:r>
            <a:r>
              <a:rPr lang="ru-RU" dirty="0"/>
              <a:t> </a:t>
            </a:r>
            <a:r>
              <a:rPr lang="ru-RU" dirty="0" err="1"/>
              <a:t>қарым-қатынастың</a:t>
            </a:r>
            <a:r>
              <a:rPr lang="ru-RU" dirty="0"/>
              <a:t> </a:t>
            </a:r>
            <a:r>
              <a:rPr lang="ru-RU" dirty="0" err="1"/>
              <a:t>айтарлықтай</a:t>
            </a:r>
            <a:r>
              <a:rPr lang="ru-RU" dirty="0"/>
              <a:t> </a:t>
            </a:r>
            <a:r>
              <a:rPr lang="ru-RU" dirty="0" err="1"/>
              <a:t>қарқындылығы</a:t>
            </a:r>
            <a:r>
              <a:rPr lang="ru-RU" dirty="0"/>
              <a:t> </a:t>
            </a:r>
            <a:r>
              <a:rPr lang="ru-RU" dirty="0" err="1"/>
              <a:t>болды</a:t>
            </a:r>
            <a:r>
              <a:rPr lang="ru-RU" dirty="0"/>
              <a:t>. </a:t>
            </a:r>
          </a:p>
        </p:txBody>
      </p:sp>
      <p:pic>
        <p:nvPicPr>
          <p:cNvPr id="4" name="Рисунок 3"/>
          <p:cNvPicPr>
            <a:picLocks noChangeAspect="1"/>
          </p:cNvPicPr>
          <p:nvPr/>
        </p:nvPicPr>
        <p:blipFill>
          <a:blip r:embed="rId2"/>
          <a:stretch>
            <a:fillRect/>
          </a:stretch>
        </p:blipFill>
        <p:spPr>
          <a:xfrm>
            <a:off x="7771931" y="1647420"/>
            <a:ext cx="3990781" cy="2989234"/>
          </a:xfrm>
          <a:prstGeom prst="rect">
            <a:avLst/>
          </a:prstGeom>
        </p:spPr>
      </p:pic>
    </p:spTree>
    <p:extLst>
      <p:ext uri="{BB962C8B-B14F-4D97-AF65-F5344CB8AC3E}">
        <p14:creationId xmlns:p14="http://schemas.microsoft.com/office/powerpoint/2010/main" val="3811770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976364726"/>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3262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2400" dirty="0" err="1"/>
              <a:t>Тренингтің</a:t>
            </a:r>
            <a:r>
              <a:rPr lang="ru-RU" sz="2400" dirty="0"/>
              <a:t> </a:t>
            </a:r>
            <a:r>
              <a:rPr lang="ru-RU" sz="2400" dirty="0" err="1"/>
              <a:t>негізгі</a:t>
            </a:r>
            <a:r>
              <a:rPr lang="ru-RU" sz="2400" dirty="0"/>
              <a:t> </a:t>
            </a:r>
            <a:r>
              <a:rPr lang="ru-RU" sz="2400" dirty="0" err="1"/>
              <a:t>артықшылықтарының</a:t>
            </a:r>
            <a:r>
              <a:rPr lang="ru-RU" sz="2400" dirty="0"/>
              <a:t> </a:t>
            </a:r>
            <a:r>
              <a:rPr lang="ru-RU" sz="2400" dirty="0" err="1"/>
              <a:t>бірі-сабақ</a:t>
            </a:r>
            <a:r>
              <a:rPr lang="ru-RU" sz="2400" dirty="0"/>
              <a:t> </a:t>
            </a:r>
            <a:r>
              <a:rPr lang="ru-RU" sz="2400" dirty="0" err="1"/>
              <a:t>кезінде</a:t>
            </a:r>
            <a:r>
              <a:rPr lang="ru-RU" sz="2400" dirty="0"/>
              <a:t> </a:t>
            </a:r>
            <a:r>
              <a:rPr lang="ru-RU" sz="2400" dirty="0" err="1"/>
              <a:t>адам</a:t>
            </a:r>
            <a:r>
              <a:rPr lang="ru-RU" sz="2400" dirty="0"/>
              <a:t> </a:t>
            </a:r>
            <a:r>
              <a:rPr lang="ru-RU" sz="2400" dirty="0" err="1"/>
              <a:t>өзін</a:t>
            </a:r>
            <a:r>
              <a:rPr lang="ru-RU" sz="2400" dirty="0"/>
              <a:t> </a:t>
            </a:r>
            <a:r>
              <a:rPr lang="ru-RU" sz="2400" dirty="0" err="1"/>
              <a:t>қабылдаған</a:t>
            </a:r>
            <a:r>
              <a:rPr lang="ru-RU" sz="2400" dirty="0"/>
              <a:t> </a:t>
            </a:r>
            <a:r>
              <a:rPr lang="ru-RU" sz="2400" dirty="0" err="1"/>
              <a:t>және</a:t>
            </a:r>
            <a:r>
              <a:rPr lang="ru-RU" sz="2400" dirty="0"/>
              <a:t> </a:t>
            </a:r>
            <a:r>
              <a:rPr lang="ru-RU" sz="2400" dirty="0" err="1"/>
              <a:t>басқаларды</a:t>
            </a:r>
            <a:r>
              <a:rPr lang="ru-RU" sz="2400" dirty="0"/>
              <a:t> </a:t>
            </a:r>
            <a:r>
              <a:rPr lang="ru-RU" sz="2400" dirty="0" err="1"/>
              <a:t>белсенді</a:t>
            </a:r>
            <a:r>
              <a:rPr lang="ru-RU" sz="2400" dirty="0"/>
              <a:t> </a:t>
            </a:r>
            <a:r>
              <a:rPr lang="ru-RU" sz="2400" dirty="0" err="1"/>
              <a:t>қабылдайтын</a:t>
            </a:r>
            <a:r>
              <a:rPr lang="ru-RU" sz="2400" dirty="0"/>
              <a:t> </a:t>
            </a:r>
            <a:r>
              <a:rPr lang="ru-RU" sz="2400" dirty="0" err="1"/>
              <a:t>сезінеді</a:t>
            </a:r>
            <a:r>
              <a:rPr lang="ru-RU" sz="2400" dirty="0"/>
              <a:t>. </a:t>
            </a:r>
            <a:r>
              <a:rPr lang="ru-RU" sz="2400" dirty="0" err="1"/>
              <a:t>Ол</a:t>
            </a:r>
            <a:r>
              <a:rPr lang="ru-RU" sz="2400" dirty="0"/>
              <a:t> </a:t>
            </a:r>
            <a:r>
              <a:rPr lang="ru-RU" sz="2400" dirty="0" err="1"/>
              <a:t>топтың</a:t>
            </a:r>
            <a:r>
              <a:rPr lang="ru-RU" sz="2400" dirty="0"/>
              <a:t> </a:t>
            </a:r>
            <a:r>
              <a:rPr lang="ru-RU" sz="2400" dirty="0" err="1"/>
              <a:t>толық</a:t>
            </a:r>
            <a:r>
              <a:rPr lang="ru-RU" sz="2400" dirty="0"/>
              <a:t> </a:t>
            </a:r>
            <a:r>
              <a:rPr lang="ru-RU" sz="2400" dirty="0" err="1"/>
              <a:t>сенімін</a:t>
            </a:r>
            <a:r>
              <a:rPr lang="ru-RU" sz="2400" dirty="0"/>
              <a:t> </a:t>
            </a:r>
            <a:r>
              <a:rPr lang="ru-RU" sz="2400" dirty="0" err="1"/>
              <a:t>сезінеді</a:t>
            </a:r>
            <a:r>
              <a:rPr lang="ru-RU" sz="2400" dirty="0"/>
              <a:t>, </a:t>
            </a:r>
            <a:r>
              <a:rPr lang="ru-RU" sz="2400" dirty="0" err="1"/>
              <a:t>ең</a:t>
            </a:r>
            <a:r>
              <a:rPr lang="ru-RU" sz="2400" dirty="0"/>
              <a:t> </a:t>
            </a:r>
            <a:r>
              <a:rPr lang="ru-RU" sz="2400" dirty="0" err="1"/>
              <a:t>бастысы-өз</a:t>
            </a:r>
            <a:r>
              <a:rPr lang="ru-RU" sz="2400" dirty="0"/>
              <a:t> </a:t>
            </a:r>
            <a:r>
              <a:rPr lang="ru-RU" sz="2400" dirty="0" err="1"/>
              <a:t>ойлары</a:t>
            </a:r>
            <a:r>
              <a:rPr lang="ru-RU" sz="2400" dirty="0"/>
              <a:t> мен </a:t>
            </a:r>
            <a:r>
              <a:rPr lang="ru-RU" sz="2400" dirty="0" err="1"/>
              <a:t>сезімдерін</a:t>
            </a:r>
            <a:r>
              <a:rPr lang="ru-RU" sz="2400" dirty="0"/>
              <a:t>, </a:t>
            </a:r>
            <a:r>
              <a:rPr lang="ru-RU" sz="2400" dirty="0" err="1"/>
              <a:t>уайымын</a:t>
            </a:r>
            <a:r>
              <a:rPr lang="ru-RU" sz="2400" dirty="0"/>
              <a:t> </a:t>
            </a:r>
            <a:r>
              <a:rPr lang="ru-RU" sz="2400" dirty="0" err="1"/>
              <a:t>және</a:t>
            </a:r>
            <a:r>
              <a:rPr lang="ru-RU" sz="2400" dirty="0"/>
              <a:t> </a:t>
            </a:r>
            <a:r>
              <a:rPr lang="ru-RU" sz="2400" dirty="0" err="1"/>
              <a:t>басқаларға</a:t>
            </a:r>
            <a:r>
              <a:rPr lang="ru-RU" sz="2400" dirty="0"/>
              <a:t> </a:t>
            </a:r>
            <a:r>
              <a:rPr lang="ru-RU" sz="2400" dirty="0" err="1"/>
              <a:t>күмәнданудан</a:t>
            </a:r>
            <a:r>
              <a:rPr lang="ru-RU" sz="2400" dirty="0"/>
              <a:t> </a:t>
            </a:r>
            <a:r>
              <a:rPr lang="ru-RU" sz="2400" dirty="0" err="1"/>
              <a:t>Қорықпайды</a:t>
            </a:r>
            <a:r>
              <a:rPr lang="ru-RU" sz="2400" dirty="0"/>
              <a:t>. </a:t>
            </a:r>
            <a:r>
              <a:rPr lang="ru-RU" sz="2400" dirty="0" err="1"/>
              <a:t>Дұрыс</a:t>
            </a:r>
            <a:r>
              <a:rPr lang="ru-RU" sz="2400" dirty="0"/>
              <a:t> </a:t>
            </a:r>
            <a:r>
              <a:rPr lang="ru-RU" sz="2400" dirty="0" err="1"/>
              <a:t>ұйымдастырылған</a:t>
            </a:r>
            <a:r>
              <a:rPr lang="ru-RU" sz="2400" dirty="0"/>
              <a:t> </a:t>
            </a:r>
            <a:r>
              <a:rPr lang="ru-RU" sz="2400" dirty="0" err="1"/>
              <a:t>топта</a:t>
            </a:r>
            <a:r>
              <a:rPr lang="ru-RU" sz="2400" dirty="0"/>
              <a:t> </a:t>
            </a:r>
            <a:r>
              <a:rPr lang="ru-RU" sz="2400" dirty="0" err="1"/>
              <a:t>топтың</a:t>
            </a:r>
            <a:r>
              <a:rPr lang="ru-RU" sz="2400" dirty="0"/>
              <a:t> </a:t>
            </a:r>
            <a:r>
              <a:rPr lang="ru-RU" sz="2400" dirty="0" err="1"/>
              <a:t>әрбір</a:t>
            </a:r>
            <a:r>
              <a:rPr lang="ru-RU" sz="2400" dirty="0"/>
              <a:t> </a:t>
            </a:r>
            <a:r>
              <a:rPr lang="ru-RU" sz="2400" dirty="0" err="1"/>
              <a:t>мүшесі</a:t>
            </a:r>
            <a:r>
              <a:rPr lang="ru-RU" sz="2400" dirty="0"/>
              <a:t> </a:t>
            </a:r>
            <a:r>
              <a:rPr lang="ru-RU" sz="2400" dirty="0" err="1"/>
              <a:t>адамның</a:t>
            </a:r>
            <a:r>
              <a:rPr lang="ru-RU" sz="2400" dirty="0"/>
              <a:t> </a:t>
            </a:r>
            <a:r>
              <a:rPr lang="ru-RU" sz="2400" dirty="0" err="1"/>
              <a:t>көңілімен</a:t>
            </a:r>
            <a:r>
              <a:rPr lang="ru-RU" sz="2400" dirty="0"/>
              <a:t> </a:t>
            </a:r>
            <a:r>
              <a:rPr lang="ru-RU" sz="2400" dirty="0" err="1"/>
              <a:t>және</a:t>
            </a:r>
            <a:r>
              <a:rPr lang="ru-RU" sz="2400" dirty="0"/>
              <a:t> </a:t>
            </a:r>
            <a:r>
              <a:rPr lang="ru-RU" sz="2400" dirty="0" err="1"/>
              <a:t>жан</a:t>
            </a:r>
            <a:r>
              <a:rPr lang="ru-RU" sz="2400" dirty="0"/>
              <a:t> </a:t>
            </a:r>
            <a:r>
              <a:rPr lang="ru-RU" sz="2400" dirty="0" err="1"/>
              <a:t>жылуымен</a:t>
            </a:r>
            <a:r>
              <a:rPr lang="ru-RU" sz="2400" dirty="0"/>
              <a:t> </a:t>
            </a:r>
            <a:r>
              <a:rPr lang="ru-RU" sz="2400" dirty="0" err="1"/>
              <a:t>қоршалған</a:t>
            </a:r>
            <a:r>
              <a:rPr lang="ru-RU" sz="2400" dirty="0"/>
              <a:t> </a:t>
            </a:r>
            <a:r>
              <a:rPr lang="ru-RU" sz="2400" dirty="0" err="1"/>
              <a:t>жағдай</a:t>
            </a:r>
            <a:r>
              <a:rPr lang="ru-RU" sz="2400" dirty="0"/>
              <a:t> </a:t>
            </a:r>
            <a:r>
              <a:rPr lang="ru-RU" sz="2400" dirty="0" err="1"/>
              <a:t>жасалады</a:t>
            </a:r>
            <a:r>
              <a:rPr lang="ru-RU" sz="2400" dirty="0"/>
              <a:t>, </a:t>
            </a:r>
            <a:r>
              <a:rPr lang="ru-RU" sz="2400" dirty="0" err="1"/>
              <a:t>оның</a:t>
            </a:r>
            <a:r>
              <a:rPr lang="ru-RU" sz="2400" dirty="0"/>
              <a:t> </a:t>
            </a:r>
            <a:r>
              <a:rPr lang="ru-RU" sz="2400" dirty="0" err="1"/>
              <a:t>тренингтің</a:t>
            </a:r>
            <a:r>
              <a:rPr lang="ru-RU" sz="2400" dirty="0"/>
              <a:t> </a:t>
            </a:r>
            <a:r>
              <a:rPr lang="ru-RU" sz="2400" dirty="0" err="1"/>
              <a:t>басқа</a:t>
            </a:r>
            <a:r>
              <a:rPr lang="ru-RU" sz="2400" dirty="0"/>
              <a:t> </a:t>
            </a:r>
            <a:r>
              <a:rPr lang="ru-RU" sz="2400" dirty="0" err="1"/>
              <a:t>қатысушыларына</a:t>
            </a:r>
            <a:r>
              <a:rPr lang="ru-RU" sz="2400" dirty="0"/>
              <a:t> </a:t>
            </a:r>
            <a:r>
              <a:rPr lang="ru-RU" sz="2400" dirty="0" err="1"/>
              <a:t>шынайы</a:t>
            </a:r>
            <a:r>
              <a:rPr lang="ru-RU" sz="2400" dirty="0"/>
              <a:t> </a:t>
            </a:r>
            <a:r>
              <a:rPr lang="ru-RU" sz="2400" dirty="0" err="1"/>
              <a:t>қамқорлық</a:t>
            </a:r>
            <a:r>
              <a:rPr lang="ru-RU" sz="2400" dirty="0"/>
              <a:t> </a:t>
            </a:r>
            <a:r>
              <a:rPr lang="ru-RU" sz="2400" dirty="0" err="1"/>
              <a:t>жасауға</a:t>
            </a:r>
            <a:r>
              <a:rPr lang="ru-RU" sz="2400" dirty="0"/>
              <a:t>, </a:t>
            </a:r>
            <a:r>
              <a:rPr lang="ru-RU" sz="2400" dirty="0" err="1"/>
              <a:t>қажет</a:t>
            </a:r>
            <a:r>
              <a:rPr lang="ru-RU" sz="2400" dirty="0"/>
              <a:t> </a:t>
            </a:r>
            <a:r>
              <a:rPr lang="ru-RU" sz="2400" dirty="0" err="1"/>
              <a:t>болған</a:t>
            </a:r>
            <a:r>
              <a:rPr lang="ru-RU" sz="2400" dirty="0"/>
              <a:t> </a:t>
            </a:r>
            <a:r>
              <a:rPr lang="ru-RU" sz="2400" dirty="0" err="1"/>
              <a:t>жағдайда</a:t>
            </a:r>
            <a:r>
              <a:rPr lang="ru-RU" sz="2400" dirty="0"/>
              <a:t> </a:t>
            </a:r>
            <a:r>
              <a:rPr lang="ru-RU" sz="2400" dirty="0" err="1"/>
              <a:t>оларға</a:t>
            </a:r>
            <a:r>
              <a:rPr lang="ru-RU" sz="2400" dirty="0"/>
              <a:t> </a:t>
            </a:r>
            <a:r>
              <a:rPr lang="ru-RU" sz="2400" dirty="0" err="1"/>
              <a:t>көмектесуге</a:t>
            </a:r>
            <a:r>
              <a:rPr lang="ru-RU" sz="2400" dirty="0"/>
              <a:t> </a:t>
            </a:r>
            <a:r>
              <a:rPr lang="ru-RU" sz="2400" dirty="0" err="1"/>
              <a:t>мүмкіндігі</a:t>
            </a:r>
            <a:r>
              <a:rPr lang="ru-RU" sz="2400" dirty="0"/>
              <a:t> бар </a:t>
            </a:r>
            <a:r>
              <a:rPr lang="ru-RU" sz="2400" dirty="0" err="1"/>
              <a:t>және</a:t>
            </a:r>
            <a:r>
              <a:rPr lang="ru-RU" sz="2400" dirty="0"/>
              <a:t> </a:t>
            </a:r>
            <a:r>
              <a:rPr lang="ru-RU" sz="2400" dirty="0" err="1"/>
              <a:t>олардың</a:t>
            </a:r>
            <a:r>
              <a:rPr lang="ru-RU" sz="2400" dirty="0"/>
              <a:t> </a:t>
            </a:r>
            <a:r>
              <a:rPr lang="ru-RU" sz="2400" dirty="0" err="1"/>
              <a:t>көмегі</a:t>
            </a:r>
            <a:r>
              <a:rPr lang="ru-RU" sz="2400" dirty="0"/>
              <a:t> мен </a:t>
            </a:r>
            <a:r>
              <a:rPr lang="ru-RU" sz="2400" dirty="0" err="1"/>
              <a:t>қолдауына</a:t>
            </a:r>
            <a:r>
              <a:rPr lang="ru-RU" sz="2400" dirty="0"/>
              <a:t> сене </a:t>
            </a:r>
            <a:r>
              <a:rPr lang="ru-RU" sz="2400" dirty="0" err="1"/>
              <a:t>алады</a:t>
            </a:r>
            <a:r>
              <a:rPr lang="ru-RU" sz="2400" dirty="0"/>
              <a:t>.</a:t>
            </a:r>
          </a:p>
        </p:txBody>
      </p:sp>
    </p:spTree>
    <p:extLst>
      <p:ext uri="{BB962C8B-B14F-4D97-AF65-F5344CB8AC3E}">
        <p14:creationId xmlns:p14="http://schemas.microsoft.com/office/powerpoint/2010/main" val="1768590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kk-KZ" sz="3600" dirty="0"/>
              <a:t>Әлеуметтік-психологиялық тренингтің маңызды міндеті - қатысушыға өз жеке құралдарымен өзін көрсетуге көмектесу, яғни топтың әрбір мүшесіне тән, ал ол үшін алдымен өзін қабылдау мен түсінуді үйрену керек</a:t>
            </a:r>
            <a:r>
              <a:rPr lang="kk-KZ" sz="3600" dirty="0" smtClean="0"/>
              <a:t>.</a:t>
            </a:r>
            <a:endParaRPr lang="ru-RU" sz="3600" dirty="0"/>
          </a:p>
        </p:txBody>
      </p:sp>
    </p:spTree>
    <p:extLst>
      <p:ext uri="{BB962C8B-B14F-4D97-AF65-F5344CB8AC3E}">
        <p14:creationId xmlns:p14="http://schemas.microsoft.com/office/powerpoint/2010/main" val="89556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Тұлғаның</a:t>
            </a:r>
            <a:r>
              <a:rPr lang="ru-RU" dirty="0"/>
              <a:t> </a:t>
            </a:r>
            <a:r>
              <a:rPr lang="ru-RU" dirty="0" err="1"/>
              <a:t>өзін-өзі</a:t>
            </a:r>
            <a:r>
              <a:rPr lang="ru-RU" dirty="0"/>
              <a:t> </a:t>
            </a:r>
            <a:r>
              <a:rPr lang="ru-RU" dirty="0" err="1"/>
              <a:t>қабылдауы</a:t>
            </a:r>
            <a:r>
              <a:rPr lang="ru-RU" dirty="0"/>
              <a:t> 4</a:t>
            </a:r>
            <a:r>
              <a:rPr lang="ru-RU" dirty="0" smtClean="0"/>
              <a:t> </a:t>
            </a:r>
            <a:r>
              <a:rPr lang="ru-RU" dirty="0" err="1"/>
              <a:t>негізгі</a:t>
            </a:r>
            <a:r>
              <a:rPr lang="ru-RU" dirty="0"/>
              <a:t> </a:t>
            </a:r>
            <a:r>
              <a:rPr lang="ru-RU" dirty="0" err="1"/>
              <a:t>бағыт</a:t>
            </a:r>
            <a:r>
              <a:rPr lang="ru-RU" dirty="0"/>
              <a:t> </a:t>
            </a:r>
            <a:r>
              <a:rPr lang="ru-RU" dirty="0" err="1"/>
              <a:t>бойынша</a:t>
            </a:r>
            <a:r>
              <a:rPr lang="ru-RU" dirty="0"/>
              <a:t> </a:t>
            </a:r>
            <a:r>
              <a:rPr lang="ru-RU" dirty="0" err="1"/>
              <a:t>жүзеге</a:t>
            </a:r>
            <a:r>
              <a:rPr lang="ru-RU" dirty="0"/>
              <a:t> </a:t>
            </a:r>
            <a:r>
              <a:rPr lang="ru-RU" dirty="0" err="1"/>
              <a:t>асырылады</a:t>
            </a:r>
            <a:r>
              <a:rPr lang="ru-RU"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270428062"/>
              </p:ext>
            </p:extLst>
          </p:nvPr>
        </p:nvGraphicFramePr>
        <p:xfrm>
          <a:off x="1143000" y="2057400"/>
          <a:ext cx="987287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7258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Өзін</a:t>
            </a:r>
            <a:r>
              <a:rPr lang="ru-RU" dirty="0"/>
              <a:t> </a:t>
            </a:r>
            <a:r>
              <a:rPr lang="ru-RU" dirty="0" err="1"/>
              <a:t>басқа</a:t>
            </a:r>
            <a:r>
              <a:rPr lang="ru-RU" dirty="0"/>
              <a:t> </a:t>
            </a:r>
            <a:r>
              <a:rPr lang="ru-RU" dirty="0" err="1"/>
              <a:t>адаммен</a:t>
            </a:r>
            <a:r>
              <a:rPr lang="ru-RU" dirty="0"/>
              <a:t> </a:t>
            </a:r>
            <a:r>
              <a:rPr lang="ru-RU" dirty="0" err="1"/>
              <a:t>байланыстыру</a:t>
            </a:r>
            <a:r>
              <a:rPr lang="ru-RU" dirty="0"/>
              <a:t> </a:t>
            </a:r>
            <a:r>
              <a:rPr lang="ru-RU" dirty="0" err="1"/>
              <a:t>арқылы</a:t>
            </a:r>
            <a:r>
              <a:rPr lang="ru-RU" dirty="0"/>
              <a:t> </a:t>
            </a:r>
            <a:r>
              <a:rPr lang="ru-RU" dirty="0" err="1"/>
              <a:t>қабылдау</a:t>
            </a:r>
            <a:r>
              <a:rPr lang="ru-RU" dirty="0"/>
              <a:t>.</a:t>
            </a:r>
          </a:p>
        </p:txBody>
      </p:sp>
      <p:sp>
        <p:nvSpPr>
          <p:cNvPr id="3" name="Объект 2"/>
          <p:cNvSpPr>
            <a:spLocks noGrp="1"/>
          </p:cNvSpPr>
          <p:nvPr>
            <p:ph idx="1"/>
          </p:nvPr>
        </p:nvSpPr>
        <p:spPr>
          <a:xfrm>
            <a:off x="1143000" y="2198254"/>
            <a:ext cx="9872871" cy="3897745"/>
          </a:xfrm>
        </p:spPr>
        <p:txBody>
          <a:bodyPr/>
          <a:lstStyle/>
          <a:p>
            <a:r>
              <a:rPr lang="kk-KZ" dirty="0"/>
              <a:t>Біз басқа адамды жеке ерекшеліктеріңізді бақылау және талдау үшін ыңғайлы үлгі ретінде жиі қолданамыз. Бұл жағдайда біз өзімізге қандай жағынан қараймыз, өз қылықтарымызды басқа адамның мінез-құлқымен байланыстырамыз: "мен солай болар едім?"немесе "Мен жақсы, жоғары, көп және т.б. аламын"деп тұжырымдайды.</a:t>
            </a:r>
            <a:endParaRPr lang="ru-RU" dirty="0"/>
          </a:p>
          <a:p>
            <a:r>
              <a:rPr lang="kk-KZ" dirty="0"/>
              <a:t>Тренинг сабақтары қатысушыларға өздерін топтың басқа мүшелерімен салыстыруға, анықтауға мүмкіндік береді. Бұл ретте өзін-өзі бағалау түзетіледі. Мұнда топтың құрамы, яғни қатысушылар өздерін салыстыратын адамдар принципті маңызға ие</a:t>
            </a:r>
            <a:r>
              <a:rPr lang="kk-KZ" dirty="0" smtClean="0"/>
              <a:t>.</a:t>
            </a:r>
            <a:endParaRPr lang="ru-RU" dirty="0"/>
          </a:p>
        </p:txBody>
      </p:sp>
    </p:spTree>
    <p:extLst>
      <p:ext uri="{BB962C8B-B14F-4D97-AF65-F5344CB8AC3E}">
        <p14:creationId xmlns:p14="http://schemas.microsoft.com/office/powerpoint/2010/main" val="747554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TM03457444[[fn=Базис]]</Template>
  <TotalTime>12</TotalTime>
  <Words>822</Words>
  <Application>Microsoft Office PowerPoint</Application>
  <PresentationFormat>Широкоэкранный</PresentationFormat>
  <Paragraphs>42</Paragraphs>
  <Slides>15</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15</vt:i4>
      </vt:variant>
    </vt:vector>
  </HeadingPairs>
  <TitlesOfParts>
    <vt:vector size="17" baseType="lpstr">
      <vt:lpstr>Corbel</vt:lpstr>
      <vt:lpstr>Базис</vt:lpstr>
      <vt:lpstr>Әлеуметтік-психологиялық тренинг арнайы ұйымдастырылған қарым-қатынас түрі ретінде.</vt:lpstr>
      <vt:lpstr>Негізгі сұрақтар:</vt:lpstr>
      <vt:lpstr>Презентация PowerPoint</vt:lpstr>
      <vt:lpstr>Презентация PowerPoint</vt:lpstr>
      <vt:lpstr>Презентация PowerPoint</vt:lpstr>
      <vt:lpstr>Презентация PowerPoint</vt:lpstr>
      <vt:lpstr>Презентация PowerPoint</vt:lpstr>
      <vt:lpstr>Тұлғаның өзін-өзі қабылдауы 4 негізгі бағыт бойынша жүзеге асырылады:</vt:lpstr>
      <vt:lpstr>Өзін басқа адаммен байланыстыру арқылы қабылдау.</vt:lpstr>
      <vt:lpstr>Өзін басқа адамдардың қабылдауы арқылы қабылдау.</vt:lpstr>
      <vt:lpstr>Өз қызметінің нәтижелері арқылы өзін қабылдау.</vt:lpstr>
      <vt:lpstr>Өзіндік сыртқы келбетті қабылдау арқылы өзін қабылдау.</vt:lpstr>
      <vt:lpstr>Презентация PowerPoint</vt:lpstr>
      <vt:lpstr>Әлеуметтік-психологиялық тренинг тобының тиімді жұмыс істеуі үшін сабақты ұйымдастыратын және өткізетін жетекшіге тренингтің жалпы мақсатын түсіну қажет, мысалы:</vt:lpstr>
      <vt:lpstr>Оқу әдебиеттер:</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Әлеуметтік-психологиялық тренинг арнайы ұйымдастырылған қарым-қатынас түрі ретінде.</dc:title>
  <dc:creator>Әділетқызы Аружан</dc:creator>
  <cp:lastModifiedBy>Әділетқызы Аружан</cp:lastModifiedBy>
  <cp:revision>2</cp:revision>
  <dcterms:created xsi:type="dcterms:W3CDTF">2020-12-22T23:58:54Z</dcterms:created>
  <dcterms:modified xsi:type="dcterms:W3CDTF">2020-12-23T00:11:08Z</dcterms:modified>
</cp:coreProperties>
</file>